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53" r:id="rId1"/>
  </p:sldMasterIdLst>
  <p:notesMasterIdLst>
    <p:notesMasterId r:id="rId120"/>
  </p:notesMasterIdLst>
  <p:handoutMasterIdLst>
    <p:handoutMasterId r:id="rId121"/>
  </p:handoutMasterIdLst>
  <p:sldIdLst>
    <p:sldId id="256" r:id="rId2"/>
    <p:sldId id="257" r:id="rId3"/>
    <p:sldId id="482" r:id="rId4"/>
    <p:sldId id="451" r:id="rId5"/>
    <p:sldId id="446" r:id="rId6"/>
    <p:sldId id="447" r:id="rId7"/>
    <p:sldId id="449" r:id="rId8"/>
    <p:sldId id="529" r:id="rId9"/>
    <p:sldId id="530" r:id="rId10"/>
    <p:sldId id="531" r:id="rId11"/>
    <p:sldId id="445" r:id="rId12"/>
    <p:sldId id="448" r:id="rId13"/>
    <p:sldId id="526" r:id="rId14"/>
    <p:sldId id="527" r:id="rId15"/>
    <p:sldId id="528" r:id="rId16"/>
    <p:sldId id="392" r:id="rId17"/>
    <p:sldId id="533" r:id="rId18"/>
    <p:sldId id="534" r:id="rId19"/>
    <p:sldId id="535" r:id="rId20"/>
    <p:sldId id="536" r:id="rId21"/>
    <p:sldId id="636" r:id="rId22"/>
    <p:sldId id="538" r:id="rId23"/>
    <p:sldId id="542" r:id="rId24"/>
    <p:sldId id="543" r:id="rId25"/>
    <p:sldId id="637" r:id="rId26"/>
    <p:sldId id="544" r:id="rId27"/>
    <p:sldId id="656" r:id="rId28"/>
    <p:sldId id="541" r:id="rId29"/>
    <p:sldId id="657" r:id="rId30"/>
    <p:sldId id="647" r:id="rId31"/>
    <p:sldId id="545" r:id="rId32"/>
    <p:sldId id="658" r:id="rId33"/>
    <p:sldId id="639" r:id="rId34"/>
    <p:sldId id="547" r:id="rId35"/>
    <p:sldId id="548" r:id="rId36"/>
    <p:sldId id="549" r:id="rId37"/>
    <p:sldId id="550" r:id="rId38"/>
    <p:sldId id="546" r:id="rId39"/>
    <p:sldId id="539" r:id="rId40"/>
    <p:sldId id="577" r:id="rId41"/>
    <p:sldId id="581" r:id="rId42"/>
    <p:sldId id="583" r:id="rId43"/>
    <p:sldId id="584" r:id="rId44"/>
    <p:sldId id="585" r:id="rId45"/>
    <p:sldId id="586" r:id="rId46"/>
    <p:sldId id="641" r:id="rId47"/>
    <p:sldId id="640" r:id="rId48"/>
    <p:sldId id="589" r:id="rId49"/>
    <p:sldId id="642" r:id="rId50"/>
    <p:sldId id="643" r:id="rId51"/>
    <p:sldId id="591" r:id="rId52"/>
    <p:sldId id="592" r:id="rId53"/>
    <p:sldId id="580" r:id="rId54"/>
    <p:sldId id="576" r:id="rId55"/>
    <p:sldId id="659" r:id="rId56"/>
    <p:sldId id="540" r:id="rId57"/>
    <p:sldId id="551" r:id="rId58"/>
    <p:sldId id="552" r:id="rId59"/>
    <p:sldId id="554" r:id="rId60"/>
    <p:sldId id="555" r:id="rId61"/>
    <p:sldId id="556" r:id="rId62"/>
    <p:sldId id="557" r:id="rId63"/>
    <p:sldId id="560" r:id="rId64"/>
    <p:sldId id="559" r:id="rId65"/>
    <p:sldId id="562" r:id="rId66"/>
    <p:sldId id="565" r:id="rId67"/>
    <p:sldId id="566" r:id="rId68"/>
    <p:sldId id="575" r:id="rId69"/>
    <p:sldId id="595" r:id="rId70"/>
    <p:sldId id="596" r:id="rId71"/>
    <p:sldId id="597" r:id="rId72"/>
    <p:sldId id="651" r:id="rId73"/>
    <p:sldId id="598" r:id="rId74"/>
    <p:sldId id="600" r:id="rId75"/>
    <p:sldId id="599" r:id="rId76"/>
    <p:sldId id="601" r:id="rId77"/>
    <p:sldId id="603" r:id="rId78"/>
    <p:sldId id="604" r:id="rId79"/>
    <p:sldId id="605" r:id="rId80"/>
    <p:sldId id="606" r:id="rId81"/>
    <p:sldId id="607" r:id="rId82"/>
    <p:sldId id="608" r:id="rId83"/>
    <p:sldId id="609" r:id="rId84"/>
    <p:sldId id="652" r:id="rId85"/>
    <p:sldId id="655" r:id="rId86"/>
    <p:sldId id="610" r:id="rId87"/>
    <p:sldId id="611" r:id="rId88"/>
    <p:sldId id="612" r:id="rId89"/>
    <p:sldId id="613" r:id="rId90"/>
    <p:sldId id="614" r:id="rId91"/>
    <p:sldId id="661" r:id="rId92"/>
    <p:sldId id="660" r:id="rId93"/>
    <p:sldId id="663" r:id="rId94"/>
    <p:sldId id="666" r:id="rId95"/>
    <p:sldId id="665" r:id="rId96"/>
    <p:sldId id="667" r:id="rId97"/>
    <p:sldId id="615" r:id="rId98"/>
    <p:sldId id="617" r:id="rId99"/>
    <p:sldId id="618" r:id="rId100"/>
    <p:sldId id="653" r:id="rId101"/>
    <p:sldId id="619" r:id="rId102"/>
    <p:sldId id="620" r:id="rId103"/>
    <p:sldId id="621" r:id="rId104"/>
    <p:sldId id="622" r:id="rId105"/>
    <p:sldId id="623" r:id="rId106"/>
    <p:sldId id="624" r:id="rId107"/>
    <p:sldId id="654" r:id="rId108"/>
    <p:sldId id="625" r:id="rId109"/>
    <p:sldId id="626" r:id="rId110"/>
    <p:sldId id="627" r:id="rId111"/>
    <p:sldId id="628" r:id="rId112"/>
    <p:sldId id="629" r:id="rId113"/>
    <p:sldId id="630" r:id="rId114"/>
    <p:sldId id="631" r:id="rId115"/>
    <p:sldId id="633" r:id="rId116"/>
    <p:sldId id="634" r:id="rId117"/>
    <p:sldId id="635" r:id="rId118"/>
    <p:sldId id="388" r:id="rId119"/>
  </p:sldIdLst>
  <p:sldSz cx="12192000" cy="6858000"/>
  <p:notesSz cx="6797675" cy="9926638"/>
  <p:custDataLst>
    <p:tags r:id="rId122"/>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6886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78" d="100"/>
          <a:sy n="78" d="100"/>
        </p:scale>
        <p:origin x="120" y="774"/>
      </p:cViewPr>
      <p:guideLst>
        <p:guide orient="horz" pos="2160"/>
        <p:guide pos="3840"/>
      </p:guideLst>
    </p:cSldViewPr>
  </p:slideViewPr>
  <p:notesTextViewPr>
    <p:cViewPr>
      <p:scale>
        <a:sx n="3" d="2"/>
        <a:sy n="3" d="2"/>
      </p:scale>
      <p:origin x="0" y="0"/>
    </p:cViewPr>
  </p:notesTextViewPr>
  <p:sorterViewPr>
    <p:cViewPr>
      <p:scale>
        <a:sx n="100" d="100"/>
        <a:sy n="100" d="100"/>
      </p:scale>
      <p:origin x="0" y="-87816"/>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notesMaster" Target="notesMasters/notesMaster1.xml"/><Relationship Id="rId125"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xmlns="" id="{18DC7DEB-8713-48F5-90E5-0A1477E9C1AE}"/>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a:extLst>
              <a:ext uri="{FF2B5EF4-FFF2-40B4-BE49-F238E27FC236}">
                <a16:creationId xmlns:a16="http://schemas.microsoft.com/office/drawing/2014/main" xmlns="" id="{A9B5D202-3FF1-44E8-BDB0-5C3E0C5620F3}"/>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6F7090A6-C63A-4C6D-A040-F29031AACA07}" type="datetimeFigureOut">
              <a:rPr lang="it-IT" smtClean="0"/>
              <a:t>06/10/2021</a:t>
            </a:fld>
            <a:endParaRPr lang="it-IT"/>
          </a:p>
        </p:txBody>
      </p:sp>
      <p:sp>
        <p:nvSpPr>
          <p:cNvPr id="4" name="Segnaposto piè di pagina 3">
            <a:extLst>
              <a:ext uri="{FF2B5EF4-FFF2-40B4-BE49-F238E27FC236}">
                <a16:creationId xmlns:a16="http://schemas.microsoft.com/office/drawing/2014/main" xmlns="" id="{86EACD3F-0EA6-4959-BE8C-32CFC462467A}"/>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a:extLst>
              <a:ext uri="{FF2B5EF4-FFF2-40B4-BE49-F238E27FC236}">
                <a16:creationId xmlns:a16="http://schemas.microsoft.com/office/drawing/2014/main" xmlns="" id="{50E72D1A-ED60-4702-907C-A37E7B25E5D4}"/>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516DF568-B3FF-4411-B1C0-7DE9A70BE6D4}" type="slidenum">
              <a:rPr lang="it-IT" smtClean="0"/>
              <a:t>‹N›</a:t>
            </a:fld>
            <a:endParaRPr lang="it-IT"/>
          </a:p>
        </p:txBody>
      </p:sp>
    </p:spTree>
    <p:extLst>
      <p:ext uri="{BB962C8B-B14F-4D97-AF65-F5344CB8AC3E}">
        <p14:creationId xmlns:p14="http://schemas.microsoft.com/office/powerpoint/2010/main" val="11503076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0FC8282-969C-4ED4-A470-233C0FE60D05}" type="datetimeFigureOut">
              <a:rPr lang="it-IT" smtClean="0"/>
              <a:t>06/10/2021</a:t>
            </a:fld>
            <a:endParaRPr lang="it-IT"/>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530686E-04B9-4B9A-BE9A-0C3CDD511407}" type="slidenum">
              <a:rPr lang="it-IT" smtClean="0"/>
              <a:t>‹N›</a:t>
            </a:fld>
            <a:endParaRPr lang="it-IT"/>
          </a:p>
        </p:txBody>
      </p:sp>
    </p:spTree>
    <p:extLst>
      <p:ext uri="{BB962C8B-B14F-4D97-AF65-F5344CB8AC3E}">
        <p14:creationId xmlns:p14="http://schemas.microsoft.com/office/powerpoint/2010/main" val="274735347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iapositiva titolo">
    <p:bg>
      <p:bgPr>
        <a:solidFill>
          <a:srgbClr val="003399"/>
        </a:solidFill>
        <a:effectLst/>
      </p:bgPr>
    </p:bg>
    <p:spTree>
      <p:nvGrpSpPr>
        <p:cNvPr id="1" name=""/>
        <p:cNvGrpSpPr/>
        <p:nvPr/>
      </p:nvGrpSpPr>
      <p:grpSpPr>
        <a:xfrm>
          <a:off x="0" y="0"/>
          <a:ext cx="0" cy="0"/>
          <a:chOff x="0" y="0"/>
          <a:chExt cx="0" cy="0"/>
        </a:xfrm>
      </p:grpSpPr>
      <p:sp>
        <p:nvSpPr>
          <p:cNvPr id="12" name="Rettangolo 11">
            <a:extLst>
              <a:ext uri="{FF2B5EF4-FFF2-40B4-BE49-F238E27FC236}">
                <a16:creationId xmlns:a16="http://schemas.microsoft.com/office/drawing/2014/main" xmlns="" id="{512CA09D-EEF9-4733-9E0D-8C36FB3FEF17}"/>
              </a:ext>
            </a:extLst>
          </p:cNvPr>
          <p:cNvSpPr/>
          <p:nvPr/>
        </p:nvSpPr>
        <p:spPr>
          <a:xfrm>
            <a:off x="0" y="844141"/>
            <a:ext cx="12192000" cy="403781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Date Placeholder 3"/>
          <p:cNvSpPr>
            <a:spLocks noGrp="1"/>
          </p:cNvSpPr>
          <p:nvPr>
            <p:ph type="dt" sz="half" idx="10"/>
          </p:nvPr>
        </p:nvSpPr>
        <p:spPr/>
        <p:txBody>
          <a:bodyPr/>
          <a:lstStyle>
            <a:lvl1pPr>
              <a:defRPr>
                <a:latin typeface="Helvetica LT Std Cond" panose="020B0506020202030204" pitchFamily="34" charset="0"/>
              </a:defRPr>
            </a:lvl1pPr>
          </a:lstStyle>
          <a:p>
            <a:r>
              <a:rPr lang="it-IT"/>
              <a:t>30/09/2021</a:t>
            </a:r>
            <a:endParaRPr lang="en-US" dirty="0"/>
          </a:p>
        </p:txBody>
      </p:sp>
      <p:sp>
        <p:nvSpPr>
          <p:cNvPr id="5" name="Footer Placeholder 4"/>
          <p:cNvSpPr>
            <a:spLocks noGrp="1"/>
          </p:cNvSpPr>
          <p:nvPr>
            <p:ph type="ftr" sz="quarter" idx="11"/>
          </p:nvPr>
        </p:nvSpPr>
        <p:spPr/>
        <p:txBody>
          <a:bodyPr/>
          <a:lstStyle>
            <a:lvl1pPr>
              <a:defRPr>
                <a:latin typeface="Helvetica LT Std Cond" panose="020B0506020202030204" pitchFamily="34" charset="0"/>
              </a:defRPr>
            </a:lvl1pPr>
          </a:lstStyle>
          <a:p>
            <a:r>
              <a:rPr lang="it-IT"/>
              <a:t>AGENZIA DELLE DOGANE E DEI MONOPOLI – La posizione doganale delle unità da diporto unionali ed extraunionali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cxnSp>
        <p:nvCxnSpPr>
          <p:cNvPr id="15" name="Connettore diritto 14">
            <a:extLst>
              <a:ext uri="{FF2B5EF4-FFF2-40B4-BE49-F238E27FC236}">
                <a16:creationId xmlns:a16="http://schemas.microsoft.com/office/drawing/2014/main" xmlns="" id="{5186DD1E-A056-4342-BE80-FF20A2600F78}"/>
              </a:ext>
            </a:extLst>
          </p:cNvPr>
          <p:cNvCxnSpPr>
            <a:cxnSpLocks/>
          </p:cNvCxnSpPr>
          <p:nvPr/>
        </p:nvCxnSpPr>
        <p:spPr>
          <a:xfrm>
            <a:off x="5736771" y="4865913"/>
            <a:ext cx="0" cy="1147945"/>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8" name="Connettore diritto 17">
            <a:extLst>
              <a:ext uri="{FF2B5EF4-FFF2-40B4-BE49-F238E27FC236}">
                <a16:creationId xmlns:a16="http://schemas.microsoft.com/office/drawing/2014/main" xmlns="" id="{A0DA35CE-634A-41AD-8643-F468F576040E}"/>
              </a:ext>
            </a:extLst>
          </p:cNvPr>
          <p:cNvCxnSpPr>
            <a:cxnSpLocks/>
          </p:cNvCxnSpPr>
          <p:nvPr/>
        </p:nvCxnSpPr>
        <p:spPr>
          <a:xfrm>
            <a:off x="5736771" y="348342"/>
            <a:ext cx="0" cy="685801"/>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pic>
        <p:nvPicPr>
          <p:cNvPr id="9" name="Picture 8">
            <a:extLst>
              <a:ext uri="{FF2B5EF4-FFF2-40B4-BE49-F238E27FC236}">
                <a16:creationId xmlns:a16="http://schemas.microsoft.com/office/drawing/2014/main" xmlns="" id="{4C5F7654-60EA-40E7-8A0E-93CF8B3C8F6D}"/>
              </a:ext>
            </a:extLst>
          </p:cNvPr>
          <p:cNvPicPr>
            <a:picLocks noChangeAspect="1"/>
          </p:cNvPicPr>
          <p:nvPr/>
        </p:nvPicPr>
        <p:blipFill>
          <a:blip r:embed="rId2"/>
          <a:stretch>
            <a:fillRect/>
          </a:stretch>
        </p:blipFill>
        <p:spPr>
          <a:xfrm>
            <a:off x="3078355" y="1407348"/>
            <a:ext cx="6981885" cy="2911396"/>
          </a:xfrm>
          <a:prstGeom prst="rect">
            <a:avLst/>
          </a:prstGeom>
        </p:spPr>
      </p:pic>
      <p:sp>
        <p:nvSpPr>
          <p:cNvPr id="10" name="Rettangolo 9">
            <a:extLst>
              <a:ext uri="{FF2B5EF4-FFF2-40B4-BE49-F238E27FC236}">
                <a16:creationId xmlns:a16="http://schemas.microsoft.com/office/drawing/2014/main" xmlns="" id="{948CDB3A-3296-4F18-841B-FC9B10DD43D5}"/>
              </a:ext>
            </a:extLst>
          </p:cNvPr>
          <p:cNvSpPr/>
          <p:nvPr userDrawn="1"/>
        </p:nvSpPr>
        <p:spPr>
          <a:xfrm>
            <a:off x="0" y="844141"/>
            <a:ext cx="12192000" cy="403781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1" name="Connettore diritto 10">
            <a:extLst>
              <a:ext uri="{FF2B5EF4-FFF2-40B4-BE49-F238E27FC236}">
                <a16:creationId xmlns:a16="http://schemas.microsoft.com/office/drawing/2014/main" xmlns="" id="{8305DF9F-A974-40B8-8725-8596876B879E}"/>
              </a:ext>
            </a:extLst>
          </p:cNvPr>
          <p:cNvCxnSpPr>
            <a:cxnSpLocks/>
          </p:cNvCxnSpPr>
          <p:nvPr userDrawn="1"/>
        </p:nvCxnSpPr>
        <p:spPr>
          <a:xfrm>
            <a:off x="5736771" y="4865913"/>
            <a:ext cx="0" cy="1147945"/>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3" name="Connettore diritto 12">
            <a:extLst>
              <a:ext uri="{FF2B5EF4-FFF2-40B4-BE49-F238E27FC236}">
                <a16:creationId xmlns:a16="http://schemas.microsoft.com/office/drawing/2014/main" xmlns="" id="{36B69B49-22DC-404D-97D9-79DCB9D2B417}"/>
              </a:ext>
            </a:extLst>
          </p:cNvPr>
          <p:cNvCxnSpPr>
            <a:cxnSpLocks/>
          </p:cNvCxnSpPr>
          <p:nvPr userDrawn="1"/>
        </p:nvCxnSpPr>
        <p:spPr>
          <a:xfrm>
            <a:off x="5736771" y="348342"/>
            <a:ext cx="0" cy="685801"/>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pic>
        <p:nvPicPr>
          <p:cNvPr id="14" name="Picture 8">
            <a:extLst>
              <a:ext uri="{FF2B5EF4-FFF2-40B4-BE49-F238E27FC236}">
                <a16:creationId xmlns:a16="http://schemas.microsoft.com/office/drawing/2014/main" xmlns="" id="{999ADE86-3579-4400-B5FE-19B2B5C729B4}"/>
              </a:ext>
            </a:extLst>
          </p:cNvPr>
          <p:cNvPicPr>
            <a:picLocks noChangeAspect="1"/>
          </p:cNvPicPr>
          <p:nvPr userDrawn="1"/>
        </p:nvPicPr>
        <p:blipFill>
          <a:blip r:embed="rId2"/>
          <a:stretch>
            <a:fillRect/>
          </a:stretch>
        </p:blipFill>
        <p:spPr>
          <a:xfrm>
            <a:off x="3078355" y="1407348"/>
            <a:ext cx="6981885" cy="2911396"/>
          </a:xfrm>
          <a:prstGeom prst="rect">
            <a:avLst/>
          </a:prstGeom>
        </p:spPr>
      </p:pic>
    </p:spTree>
    <p:extLst>
      <p:ext uri="{BB962C8B-B14F-4D97-AF65-F5344CB8AC3E}">
        <p14:creationId xmlns:p14="http://schemas.microsoft.com/office/powerpoint/2010/main" val="369783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olo e contenuto">
    <p:bg>
      <p:bgPr>
        <a:solidFill>
          <a:schemeClr val="tx1"/>
        </a:solidFill>
        <a:effectLst/>
      </p:bgPr>
    </p:bg>
    <p:spTree>
      <p:nvGrpSpPr>
        <p:cNvPr id="1" name=""/>
        <p:cNvGrpSpPr/>
        <p:nvPr/>
      </p:nvGrpSpPr>
      <p:grpSpPr>
        <a:xfrm>
          <a:off x="0" y="0"/>
          <a:ext cx="0" cy="0"/>
          <a:chOff x="0" y="0"/>
          <a:chExt cx="0" cy="0"/>
        </a:xfrm>
      </p:grpSpPr>
      <p:pic>
        <p:nvPicPr>
          <p:cNvPr id="24" name="Immagine 23">
            <a:extLst>
              <a:ext uri="{FF2B5EF4-FFF2-40B4-BE49-F238E27FC236}">
                <a16:creationId xmlns:a16="http://schemas.microsoft.com/office/drawing/2014/main" xmlns="" id="{7122C3BE-8235-4CCD-BB14-25E40BA64D0A}"/>
              </a:ext>
            </a:extLst>
          </p:cNvPr>
          <p:cNvPicPr>
            <a:picLocks noChangeAspect="1"/>
          </p:cNvPicPr>
          <p:nvPr/>
        </p:nvPicPr>
        <p:blipFill>
          <a:blip r:embed="rId2"/>
          <a:stretch>
            <a:fillRect/>
          </a:stretch>
        </p:blipFill>
        <p:spPr>
          <a:xfrm rot="19703064">
            <a:off x="10231893" y="2407144"/>
            <a:ext cx="6162675" cy="5905500"/>
          </a:xfrm>
          <a:prstGeom prst="rect">
            <a:avLst/>
          </a:prstGeom>
        </p:spPr>
      </p:pic>
      <p:sp>
        <p:nvSpPr>
          <p:cNvPr id="4" name="Date Placeholder 3"/>
          <p:cNvSpPr>
            <a:spLocks noGrp="1"/>
          </p:cNvSpPr>
          <p:nvPr>
            <p:ph type="dt" sz="half" idx="10"/>
          </p:nvPr>
        </p:nvSpPr>
        <p:spPr>
          <a:xfrm>
            <a:off x="9334626" y="6259082"/>
            <a:ext cx="1343706" cy="365125"/>
          </a:xfrm>
        </p:spPr>
        <p:txBody>
          <a:bodyPr/>
          <a:lstStyle>
            <a:lvl1pPr>
              <a:defRPr>
                <a:solidFill>
                  <a:srgbClr val="003399"/>
                </a:solidFill>
              </a:defRPr>
            </a:lvl1pPr>
          </a:lstStyle>
          <a:p>
            <a:r>
              <a:rPr lang="it-IT"/>
              <a:t>30/09/2021</a:t>
            </a:r>
            <a:endParaRPr lang="en-US" dirty="0"/>
          </a:p>
        </p:txBody>
      </p:sp>
      <p:sp>
        <p:nvSpPr>
          <p:cNvPr id="5" name="Footer Placeholder 4"/>
          <p:cNvSpPr>
            <a:spLocks noGrp="1"/>
          </p:cNvSpPr>
          <p:nvPr>
            <p:ph type="ftr" sz="quarter" idx="11"/>
          </p:nvPr>
        </p:nvSpPr>
        <p:spPr>
          <a:xfrm>
            <a:off x="451514" y="6259082"/>
            <a:ext cx="8644320" cy="365125"/>
          </a:xfrm>
        </p:spPr>
        <p:txBody>
          <a:bodyPr/>
          <a:lstStyle>
            <a:lvl1pPr>
              <a:defRPr>
                <a:solidFill>
                  <a:srgbClr val="003399"/>
                </a:solidFill>
              </a:defRPr>
            </a:lvl1pPr>
          </a:lstStyle>
          <a:p>
            <a:r>
              <a:rPr lang="it-IT"/>
              <a:t>AGENZIA DELLE DOGANE E DEI MONOPOLI – La posizione doganale delle unità da diporto unionali ed extraunionali  </a:t>
            </a:r>
            <a:endParaRPr lang="en-US" dirty="0"/>
          </a:p>
        </p:txBody>
      </p:sp>
      <p:sp>
        <p:nvSpPr>
          <p:cNvPr id="6" name="Slide Number Placeholder 5"/>
          <p:cNvSpPr>
            <a:spLocks noGrp="1"/>
          </p:cNvSpPr>
          <p:nvPr>
            <p:ph type="sldNum" sz="quarter" idx="12"/>
          </p:nvPr>
        </p:nvSpPr>
        <p:spPr>
          <a:xfrm>
            <a:off x="10678331" y="6133608"/>
            <a:ext cx="1062155" cy="490599"/>
          </a:xfrm>
        </p:spPr>
        <p:txBody>
          <a:bodyPr/>
          <a:lstStyle>
            <a:lvl1pPr>
              <a:defRPr>
                <a:solidFill>
                  <a:srgbClr val="003399"/>
                </a:solidFill>
              </a:defRPr>
            </a:lvl1pPr>
          </a:lstStyle>
          <a:p>
            <a:fld id="{D57F1E4F-1CFF-5643-939E-217C01CDF565}" type="slidenum">
              <a:rPr lang="en-US" smtClean="0"/>
              <a:pPr/>
              <a:t>‹N›</a:t>
            </a:fld>
            <a:endParaRPr lang="en-US" dirty="0"/>
          </a:p>
        </p:txBody>
      </p:sp>
      <p:cxnSp>
        <p:nvCxnSpPr>
          <p:cNvPr id="15" name="Connettore diritto 14">
            <a:extLst>
              <a:ext uri="{FF2B5EF4-FFF2-40B4-BE49-F238E27FC236}">
                <a16:creationId xmlns:a16="http://schemas.microsoft.com/office/drawing/2014/main" xmlns="" id="{9F1A3202-618A-46CB-812C-07A7E7A50F67}"/>
              </a:ext>
            </a:extLst>
          </p:cNvPr>
          <p:cNvCxnSpPr>
            <a:cxnSpLocks/>
          </p:cNvCxnSpPr>
          <p:nvPr/>
        </p:nvCxnSpPr>
        <p:spPr>
          <a:xfrm>
            <a:off x="239485" y="6111837"/>
            <a:ext cx="11501001" cy="0"/>
          </a:xfrm>
          <a:prstGeom prst="line">
            <a:avLst/>
          </a:prstGeom>
          <a:ln w="28575">
            <a:solidFill>
              <a:srgbClr val="003399"/>
            </a:solidFill>
          </a:ln>
        </p:spPr>
        <p:style>
          <a:lnRef idx="1">
            <a:schemeClr val="dk1"/>
          </a:lnRef>
          <a:fillRef idx="0">
            <a:schemeClr val="dk1"/>
          </a:fillRef>
          <a:effectRef idx="0">
            <a:schemeClr val="dk1"/>
          </a:effectRef>
          <a:fontRef idx="minor">
            <a:schemeClr val="tx1"/>
          </a:fontRef>
        </p:style>
      </p:cxnSp>
      <p:sp>
        <p:nvSpPr>
          <p:cNvPr id="9" name="Rettangolo 12">
            <a:extLst>
              <a:ext uri="{FF2B5EF4-FFF2-40B4-BE49-F238E27FC236}">
                <a16:creationId xmlns:a16="http://schemas.microsoft.com/office/drawing/2014/main" xmlns="" id="{D3AFB88D-AC52-4545-AA1D-B22A7B6EF71E}"/>
              </a:ext>
            </a:extLst>
          </p:cNvPr>
          <p:cNvSpPr/>
          <p:nvPr/>
        </p:nvSpPr>
        <p:spPr>
          <a:xfrm>
            <a:off x="253038" y="0"/>
            <a:ext cx="892629" cy="119742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10" name="Group 9">
            <a:extLst>
              <a:ext uri="{FF2B5EF4-FFF2-40B4-BE49-F238E27FC236}">
                <a16:creationId xmlns:a16="http://schemas.microsoft.com/office/drawing/2014/main" xmlns="" id="{F508D5A1-216C-4C17-A367-35578FA592CA}"/>
              </a:ext>
            </a:extLst>
          </p:cNvPr>
          <p:cNvGrpSpPr>
            <a:grpSpLocks noChangeAspect="1"/>
          </p:cNvGrpSpPr>
          <p:nvPr/>
        </p:nvGrpSpPr>
        <p:grpSpPr>
          <a:xfrm>
            <a:off x="345499" y="80904"/>
            <a:ext cx="707706" cy="1035621"/>
            <a:chOff x="5729731" y="12946325"/>
            <a:chExt cx="3934794" cy="5757967"/>
          </a:xfrm>
        </p:grpSpPr>
        <p:sp>
          <p:nvSpPr>
            <p:cNvPr id="11" name="object 44">
              <a:extLst>
                <a:ext uri="{FF2B5EF4-FFF2-40B4-BE49-F238E27FC236}">
                  <a16:creationId xmlns:a16="http://schemas.microsoft.com/office/drawing/2014/main" xmlns="" id="{7B57D190-C167-4154-8931-1D89CBA75997}"/>
                </a:ext>
              </a:extLst>
            </p:cNvPr>
            <p:cNvSpPr/>
            <p:nvPr/>
          </p:nvSpPr>
          <p:spPr>
            <a:xfrm>
              <a:off x="8210008" y="17394287"/>
              <a:ext cx="1427480" cy="1310005"/>
            </a:xfrm>
            <a:custGeom>
              <a:avLst/>
              <a:gdLst/>
              <a:ahLst/>
              <a:cxnLst/>
              <a:rect l="l" t="t" r="r" b="b"/>
              <a:pathLst>
                <a:path w="1427479" h="1310005">
                  <a:moveTo>
                    <a:pt x="456120" y="0"/>
                  </a:moveTo>
                  <a:lnTo>
                    <a:pt x="108076" y="0"/>
                  </a:lnTo>
                  <a:lnTo>
                    <a:pt x="0" y="1309765"/>
                  </a:lnTo>
                  <a:lnTo>
                    <a:pt x="322402" y="1309765"/>
                  </a:lnTo>
                  <a:lnTo>
                    <a:pt x="362703" y="719885"/>
                  </a:lnTo>
                  <a:lnTo>
                    <a:pt x="365791" y="643809"/>
                  </a:lnTo>
                  <a:lnTo>
                    <a:pt x="365478" y="579079"/>
                  </a:lnTo>
                  <a:lnTo>
                    <a:pt x="363732" y="520514"/>
                  </a:lnTo>
                  <a:lnTo>
                    <a:pt x="362703" y="500081"/>
                  </a:lnTo>
                  <a:lnTo>
                    <a:pt x="628336" y="500081"/>
                  </a:lnTo>
                  <a:lnTo>
                    <a:pt x="456120" y="0"/>
                  </a:lnTo>
                  <a:close/>
                </a:path>
                <a:path w="1427479" h="1310005">
                  <a:moveTo>
                    <a:pt x="1361314" y="500081"/>
                  </a:moveTo>
                  <a:lnTo>
                    <a:pt x="1066145" y="500081"/>
                  </a:lnTo>
                  <a:lnTo>
                    <a:pt x="1062013" y="571512"/>
                  </a:lnTo>
                  <a:lnTo>
                    <a:pt x="1060635" y="618219"/>
                  </a:lnTo>
                  <a:lnTo>
                    <a:pt x="1062013" y="660808"/>
                  </a:lnTo>
                  <a:lnTo>
                    <a:pt x="1066145" y="719885"/>
                  </a:lnTo>
                  <a:lnTo>
                    <a:pt x="1106420" y="1309765"/>
                  </a:lnTo>
                  <a:lnTo>
                    <a:pt x="1426997" y="1309765"/>
                  </a:lnTo>
                  <a:lnTo>
                    <a:pt x="1361314" y="500081"/>
                  </a:lnTo>
                  <a:close/>
                </a:path>
                <a:path w="1427479" h="1310005">
                  <a:moveTo>
                    <a:pt x="628336" y="500081"/>
                  </a:moveTo>
                  <a:lnTo>
                    <a:pt x="366338" y="500081"/>
                  </a:lnTo>
                  <a:lnTo>
                    <a:pt x="392220" y="580800"/>
                  </a:lnTo>
                  <a:lnTo>
                    <a:pt x="408480" y="630602"/>
                  </a:lnTo>
                  <a:lnTo>
                    <a:pt x="421987" y="670095"/>
                  </a:lnTo>
                  <a:lnTo>
                    <a:pt x="439609" y="719885"/>
                  </a:lnTo>
                  <a:lnTo>
                    <a:pt x="577012" y="1099082"/>
                  </a:lnTo>
                  <a:lnTo>
                    <a:pt x="851802" y="1099082"/>
                  </a:lnTo>
                  <a:lnTo>
                    <a:pt x="971255" y="769342"/>
                  </a:lnTo>
                  <a:lnTo>
                    <a:pt x="712581" y="769342"/>
                  </a:lnTo>
                  <a:lnTo>
                    <a:pt x="690931" y="691790"/>
                  </a:lnTo>
                  <a:lnTo>
                    <a:pt x="676845" y="643425"/>
                  </a:lnTo>
                  <a:lnTo>
                    <a:pt x="664139" y="603985"/>
                  </a:lnTo>
                  <a:lnTo>
                    <a:pt x="628336" y="500081"/>
                  </a:lnTo>
                  <a:close/>
                </a:path>
                <a:path w="1427479" h="1310005">
                  <a:moveTo>
                    <a:pt x="1320747" y="0"/>
                  </a:moveTo>
                  <a:lnTo>
                    <a:pt x="972686" y="0"/>
                  </a:lnTo>
                  <a:lnTo>
                    <a:pt x="782175" y="553206"/>
                  </a:lnTo>
                  <a:lnTo>
                    <a:pt x="759516" y="622528"/>
                  </a:lnTo>
                  <a:lnTo>
                    <a:pt x="738227" y="692875"/>
                  </a:lnTo>
                  <a:lnTo>
                    <a:pt x="722431" y="747421"/>
                  </a:lnTo>
                  <a:lnTo>
                    <a:pt x="716250" y="769342"/>
                  </a:lnTo>
                  <a:lnTo>
                    <a:pt x="971255" y="769342"/>
                  </a:lnTo>
                  <a:lnTo>
                    <a:pt x="989171" y="719885"/>
                  </a:lnTo>
                  <a:lnTo>
                    <a:pt x="1012993" y="650774"/>
                  </a:lnTo>
                  <a:lnTo>
                    <a:pt x="1036814" y="579079"/>
                  </a:lnTo>
                  <a:lnTo>
                    <a:pt x="1055138" y="522836"/>
                  </a:lnTo>
                  <a:lnTo>
                    <a:pt x="1062468" y="500081"/>
                  </a:lnTo>
                  <a:lnTo>
                    <a:pt x="1361314" y="500081"/>
                  </a:lnTo>
                  <a:lnTo>
                    <a:pt x="1320747" y="0"/>
                  </a:lnTo>
                  <a:close/>
                </a:path>
              </a:pathLst>
            </a:custGeom>
            <a:solidFill>
              <a:srgbClr val="003399"/>
            </a:solidFill>
          </p:spPr>
          <p:txBody>
            <a:bodyPr wrap="square" lIns="0" tIns="0" rIns="0" bIns="0" rtlCol="0"/>
            <a:lstStyle/>
            <a:p>
              <a:endParaRPr/>
            </a:p>
          </p:txBody>
        </p:sp>
        <p:sp>
          <p:nvSpPr>
            <p:cNvPr id="12" name="object 45">
              <a:extLst>
                <a:ext uri="{FF2B5EF4-FFF2-40B4-BE49-F238E27FC236}">
                  <a16:creationId xmlns:a16="http://schemas.microsoft.com/office/drawing/2014/main" xmlns="" id="{9DC66B1D-7D45-47B5-99C3-B15FD30DA290}"/>
                </a:ext>
              </a:extLst>
            </p:cNvPr>
            <p:cNvSpPr/>
            <p:nvPr/>
          </p:nvSpPr>
          <p:spPr>
            <a:xfrm>
              <a:off x="5729731" y="17394280"/>
              <a:ext cx="2423795" cy="1310005"/>
            </a:xfrm>
            <a:custGeom>
              <a:avLst/>
              <a:gdLst/>
              <a:ahLst/>
              <a:cxnLst/>
              <a:rect l="l" t="t" r="r" b="b"/>
              <a:pathLst>
                <a:path w="2423795" h="1310005">
                  <a:moveTo>
                    <a:pt x="1747573" y="0"/>
                  </a:moveTo>
                  <a:lnTo>
                    <a:pt x="1282272" y="0"/>
                  </a:lnTo>
                  <a:lnTo>
                    <a:pt x="1282272" y="1309773"/>
                  </a:lnTo>
                  <a:lnTo>
                    <a:pt x="1747573" y="1309773"/>
                  </a:lnTo>
                  <a:lnTo>
                    <a:pt x="1800481" y="1308387"/>
                  </a:lnTo>
                  <a:lnTo>
                    <a:pt x="1851650" y="1304256"/>
                  </a:lnTo>
                  <a:lnTo>
                    <a:pt x="1901021" y="1297418"/>
                  </a:lnTo>
                  <a:lnTo>
                    <a:pt x="1948540" y="1287912"/>
                  </a:lnTo>
                  <a:lnTo>
                    <a:pt x="1994148" y="1275776"/>
                  </a:lnTo>
                  <a:lnTo>
                    <a:pt x="2037788" y="1261051"/>
                  </a:lnTo>
                  <a:lnTo>
                    <a:pt x="2079404" y="1243775"/>
                  </a:lnTo>
                  <a:lnTo>
                    <a:pt x="2118939" y="1223986"/>
                  </a:lnTo>
                  <a:lnTo>
                    <a:pt x="2156336" y="1201723"/>
                  </a:lnTo>
                  <a:lnTo>
                    <a:pt x="2191538" y="1177026"/>
                  </a:lnTo>
                  <a:lnTo>
                    <a:pt x="2224488" y="1149934"/>
                  </a:lnTo>
                  <a:lnTo>
                    <a:pt x="2255129" y="1120484"/>
                  </a:lnTo>
                  <a:lnTo>
                    <a:pt x="2283405" y="1088717"/>
                  </a:lnTo>
                  <a:lnTo>
                    <a:pt x="2309257" y="1054670"/>
                  </a:lnTo>
                  <a:lnTo>
                    <a:pt x="2321937" y="1034984"/>
                  </a:lnTo>
                  <a:lnTo>
                    <a:pt x="1602849" y="1034984"/>
                  </a:lnTo>
                  <a:lnTo>
                    <a:pt x="1602849" y="274772"/>
                  </a:lnTo>
                  <a:lnTo>
                    <a:pt x="2324433" y="274772"/>
                  </a:lnTo>
                  <a:lnTo>
                    <a:pt x="2309257" y="251431"/>
                  </a:lnTo>
                  <a:lnTo>
                    <a:pt x="2283405" y="217735"/>
                  </a:lnTo>
                  <a:lnTo>
                    <a:pt x="2255129" y="186327"/>
                  </a:lnTo>
                  <a:lnTo>
                    <a:pt x="2224488" y="157240"/>
                  </a:lnTo>
                  <a:lnTo>
                    <a:pt x="2191538" y="130507"/>
                  </a:lnTo>
                  <a:lnTo>
                    <a:pt x="2156336" y="106161"/>
                  </a:lnTo>
                  <a:lnTo>
                    <a:pt x="2118939" y="84237"/>
                  </a:lnTo>
                  <a:lnTo>
                    <a:pt x="2079404" y="64766"/>
                  </a:lnTo>
                  <a:lnTo>
                    <a:pt x="2037788" y="47784"/>
                  </a:lnTo>
                  <a:lnTo>
                    <a:pt x="1994148" y="33322"/>
                  </a:lnTo>
                  <a:lnTo>
                    <a:pt x="1948540" y="21415"/>
                  </a:lnTo>
                  <a:lnTo>
                    <a:pt x="1901021" y="12096"/>
                  </a:lnTo>
                  <a:lnTo>
                    <a:pt x="1851650" y="5398"/>
                  </a:lnTo>
                  <a:lnTo>
                    <a:pt x="1800481" y="1355"/>
                  </a:lnTo>
                  <a:lnTo>
                    <a:pt x="1747573" y="0"/>
                  </a:lnTo>
                  <a:close/>
                </a:path>
                <a:path w="2423795" h="1310005">
                  <a:moveTo>
                    <a:pt x="2324433" y="274772"/>
                  </a:moveTo>
                  <a:lnTo>
                    <a:pt x="1734724" y="274772"/>
                  </a:lnTo>
                  <a:lnTo>
                    <a:pt x="1783246" y="277045"/>
                  </a:lnTo>
                  <a:lnTo>
                    <a:pt x="1828921" y="283850"/>
                  </a:lnTo>
                  <a:lnTo>
                    <a:pt x="1871571" y="295166"/>
                  </a:lnTo>
                  <a:lnTo>
                    <a:pt x="1911013" y="310975"/>
                  </a:lnTo>
                  <a:lnTo>
                    <a:pt x="1947069" y="331256"/>
                  </a:lnTo>
                  <a:lnTo>
                    <a:pt x="1979558" y="355990"/>
                  </a:lnTo>
                  <a:lnTo>
                    <a:pt x="2008299" y="385155"/>
                  </a:lnTo>
                  <a:lnTo>
                    <a:pt x="2033113" y="418733"/>
                  </a:lnTo>
                  <a:lnTo>
                    <a:pt x="2053819" y="456703"/>
                  </a:lnTo>
                  <a:lnTo>
                    <a:pt x="2070238" y="499046"/>
                  </a:lnTo>
                  <a:lnTo>
                    <a:pt x="2082188" y="545741"/>
                  </a:lnTo>
                  <a:lnTo>
                    <a:pt x="2089491" y="596769"/>
                  </a:lnTo>
                  <a:lnTo>
                    <a:pt x="2091965" y="652109"/>
                  </a:lnTo>
                  <a:lnTo>
                    <a:pt x="2089581" y="707907"/>
                  </a:lnTo>
                  <a:lnTo>
                    <a:pt x="2082518" y="759442"/>
                  </a:lnTo>
                  <a:lnTo>
                    <a:pt x="2070912" y="806680"/>
                  </a:lnTo>
                  <a:lnTo>
                    <a:pt x="2054898" y="849585"/>
                  </a:lnTo>
                  <a:lnTo>
                    <a:pt x="2034611" y="888122"/>
                  </a:lnTo>
                  <a:lnTo>
                    <a:pt x="2010187" y="922257"/>
                  </a:lnTo>
                  <a:lnTo>
                    <a:pt x="1981760" y="951954"/>
                  </a:lnTo>
                  <a:lnTo>
                    <a:pt x="1949466" y="977178"/>
                  </a:lnTo>
                  <a:lnTo>
                    <a:pt x="1913441" y="997895"/>
                  </a:lnTo>
                  <a:lnTo>
                    <a:pt x="1873818" y="1014069"/>
                  </a:lnTo>
                  <a:lnTo>
                    <a:pt x="1830735" y="1025665"/>
                  </a:lnTo>
                  <a:lnTo>
                    <a:pt x="1784325" y="1032648"/>
                  </a:lnTo>
                  <a:lnTo>
                    <a:pt x="1734724" y="1034984"/>
                  </a:lnTo>
                  <a:lnTo>
                    <a:pt x="2321937" y="1034984"/>
                  </a:lnTo>
                  <a:lnTo>
                    <a:pt x="2353466" y="979895"/>
                  </a:lnTo>
                  <a:lnTo>
                    <a:pt x="2371709" y="939245"/>
                  </a:lnTo>
                  <a:lnTo>
                    <a:pt x="2387302" y="896471"/>
                  </a:lnTo>
                  <a:lnTo>
                    <a:pt x="2400187" y="851613"/>
                  </a:lnTo>
                  <a:lnTo>
                    <a:pt x="2410308" y="804708"/>
                  </a:lnTo>
                  <a:lnTo>
                    <a:pt x="2417607" y="755797"/>
                  </a:lnTo>
                  <a:lnTo>
                    <a:pt x="2422029" y="704918"/>
                  </a:lnTo>
                  <a:lnTo>
                    <a:pt x="2423515" y="652109"/>
                  </a:lnTo>
                  <a:lnTo>
                    <a:pt x="2422029" y="599331"/>
                  </a:lnTo>
                  <a:lnTo>
                    <a:pt x="2417607" y="548539"/>
                  </a:lnTo>
                  <a:lnTo>
                    <a:pt x="2410308" y="499767"/>
                  </a:lnTo>
                  <a:lnTo>
                    <a:pt x="2400187" y="453049"/>
                  </a:lnTo>
                  <a:lnTo>
                    <a:pt x="2387302" y="408418"/>
                  </a:lnTo>
                  <a:lnTo>
                    <a:pt x="2371709" y="365907"/>
                  </a:lnTo>
                  <a:lnTo>
                    <a:pt x="2353466" y="325550"/>
                  </a:lnTo>
                  <a:lnTo>
                    <a:pt x="2332630" y="287380"/>
                  </a:lnTo>
                  <a:lnTo>
                    <a:pt x="2324433" y="274772"/>
                  </a:lnTo>
                  <a:close/>
                </a:path>
                <a:path w="2423795" h="1310005">
                  <a:moveTo>
                    <a:pt x="782200" y="0"/>
                  </a:moveTo>
                  <a:lnTo>
                    <a:pt x="445146" y="0"/>
                  </a:lnTo>
                  <a:lnTo>
                    <a:pt x="0" y="1309773"/>
                  </a:lnTo>
                  <a:lnTo>
                    <a:pt x="329732" y="1309773"/>
                  </a:lnTo>
                  <a:lnTo>
                    <a:pt x="408498" y="1034984"/>
                  </a:lnTo>
                  <a:lnTo>
                    <a:pt x="1133942" y="1034984"/>
                  </a:lnTo>
                  <a:lnTo>
                    <a:pt x="1046788" y="778539"/>
                  </a:lnTo>
                  <a:lnTo>
                    <a:pt x="483612" y="778539"/>
                  </a:lnTo>
                  <a:lnTo>
                    <a:pt x="558718" y="523887"/>
                  </a:lnTo>
                  <a:lnTo>
                    <a:pt x="577068" y="453910"/>
                  </a:lnTo>
                  <a:lnTo>
                    <a:pt x="594210" y="380327"/>
                  </a:lnTo>
                  <a:lnTo>
                    <a:pt x="606885" y="322199"/>
                  </a:lnTo>
                  <a:lnTo>
                    <a:pt x="611834" y="298587"/>
                  </a:lnTo>
                  <a:lnTo>
                    <a:pt x="883676" y="298587"/>
                  </a:lnTo>
                  <a:lnTo>
                    <a:pt x="782200" y="0"/>
                  </a:lnTo>
                  <a:close/>
                </a:path>
                <a:path w="2423795" h="1310005">
                  <a:moveTo>
                    <a:pt x="1133942" y="1034984"/>
                  </a:moveTo>
                  <a:lnTo>
                    <a:pt x="817005" y="1034984"/>
                  </a:lnTo>
                  <a:lnTo>
                    <a:pt x="897606" y="1309773"/>
                  </a:lnTo>
                  <a:lnTo>
                    <a:pt x="1227330" y="1309773"/>
                  </a:lnTo>
                  <a:lnTo>
                    <a:pt x="1133942" y="1034984"/>
                  </a:lnTo>
                  <a:close/>
                </a:path>
                <a:path w="2423795" h="1310005">
                  <a:moveTo>
                    <a:pt x="883676" y="298587"/>
                  </a:moveTo>
                  <a:lnTo>
                    <a:pt x="615495" y="298587"/>
                  </a:lnTo>
                  <a:lnTo>
                    <a:pt x="632817" y="382474"/>
                  </a:lnTo>
                  <a:lnTo>
                    <a:pt x="644125" y="433905"/>
                  </a:lnTo>
                  <a:lnTo>
                    <a:pt x="654402" y="474002"/>
                  </a:lnTo>
                  <a:lnTo>
                    <a:pt x="668628" y="523887"/>
                  </a:lnTo>
                  <a:lnTo>
                    <a:pt x="741891" y="778539"/>
                  </a:lnTo>
                  <a:lnTo>
                    <a:pt x="1046788" y="778539"/>
                  </a:lnTo>
                  <a:lnTo>
                    <a:pt x="883676" y="298587"/>
                  </a:lnTo>
                  <a:close/>
                </a:path>
              </a:pathLst>
            </a:custGeom>
            <a:solidFill>
              <a:srgbClr val="003399"/>
            </a:solidFill>
          </p:spPr>
          <p:txBody>
            <a:bodyPr wrap="square" lIns="0" tIns="0" rIns="0" bIns="0" rtlCol="0"/>
            <a:lstStyle/>
            <a:p>
              <a:endParaRPr/>
            </a:p>
          </p:txBody>
        </p:sp>
        <p:sp>
          <p:nvSpPr>
            <p:cNvPr id="13" name="object 46">
              <a:extLst>
                <a:ext uri="{FF2B5EF4-FFF2-40B4-BE49-F238E27FC236}">
                  <a16:creationId xmlns:a16="http://schemas.microsoft.com/office/drawing/2014/main" xmlns="" id="{BB6D31EE-8D2F-4B73-9099-A9F8688DB2AD}"/>
                </a:ext>
              </a:extLst>
            </p:cNvPr>
            <p:cNvSpPr/>
            <p:nvPr/>
          </p:nvSpPr>
          <p:spPr>
            <a:xfrm>
              <a:off x="5738321" y="17089704"/>
              <a:ext cx="3926204" cy="0"/>
            </a:xfrm>
            <a:custGeom>
              <a:avLst/>
              <a:gdLst/>
              <a:ahLst/>
              <a:cxnLst/>
              <a:rect l="l" t="t" r="r" b="b"/>
              <a:pathLst>
                <a:path w="3926204">
                  <a:moveTo>
                    <a:pt x="0" y="0"/>
                  </a:moveTo>
                  <a:lnTo>
                    <a:pt x="3926129" y="0"/>
                  </a:lnTo>
                </a:path>
              </a:pathLst>
            </a:custGeom>
            <a:ln w="40752">
              <a:solidFill>
                <a:srgbClr val="003399"/>
              </a:solidFill>
            </a:ln>
          </p:spPr>
          <p:txBody>
            <a:bodyPr wrap="square" lIns="0" tIns="0" rIns="0" bIns="0" rtlCol="0"/>
            <a:lstStyle/>
            <a:p>
              <a:endParaRPr/>
            </a:p>
          </p:txBody>
        </p:sp>
        <p:sp>
          <p:nvSpPr>
            <p:cNvPr id="14" name="object 47">
              <a:extLst>
                <a:ext uri="{FF2B5EF4-FFF2-40B4-BE49-F238E27FC236}">
                  <a16:creationId xmlns:a16="http://schemas.microsoft.com/office/drawing/2014/main" xmlns="" id="{A26085D1-F7E5-43C8-8B24-F22D7C5137F2}"/>
                </a:ext>
              </a:extLst>
            </p:cNvPr>
            <p:cNvSpPr/>
            <p:nvPr/>
          </p:nvSpPr>
          <p:spPr>
            <a:xfrm>
              <a:off x="7464267" y="12946325"/>
              <a:ext cx="457834" cy="435609"/>
            </a:xfrm>
            <a:custGeom>
              <a:avLst/>
              <a:gdLst/>
              <a:ahLst/>
              <a:cxnLst/>
              <a:rect l="l" t="t" r="r" b="b"/>
              <a:pathLst>
                <a:path w="457834" h="435609">
                  <a:moveTo>
                    <a:pt x="228650" y="0"/>
                  </a:moveTo>
                  <a:lnTo>
                    <a:pt x="168396" y="157741"/>
                  </a:lnTo>
                  <a:lnTo>
                    <a:pt x="0" y="166512"/>
                  </a:lnTo>
                  <a:lnTo>
                    <a:pt x="131371" y="272418"/>
                  </a:lnTo>
                  <a:lnTo>
                    <a:pt x="87553" y="435387"/>
                  </a:lnTo>
                  <a:lnTo>
                    <a:pt x="228977" y="343235"/>
                  </a:lnTo>
                  <a:lnTo>
                    <a:pt x="345526" y="343235"/>
                  </a:lnTo>
                  <a:lnTo>
                    <a:pt x="326331" y="272251"/>
                  </a:lnTo>
                  <a:lnTo>
                    <a:pt x="457519" y="166101"/>
                  </a:lnTo>
                  <a:lnTo>
                    <a:pt x="289046" y="157599"/>
                  </a:lnTo>
                  <a:lnTo>
                    <a:pt x="228650" y="0"/>
                  </a:lnTo>
                  <a:close/>
                </a:path>
                <a:path w="457834" h="435609">
                  <a:moveTo>
                    <a:pt x="345526" y="343235"/>
                  </a:moveTo>
                  <a:lnTo>
                    <a:pt x="228977" y="343235"/>
                  </a:lnTo>
                  <a:lnTo>
                    <a:pt x="370367" y="435102"/>
                  </a:lnTo>
                  <a:lnTo>
                    <a:pt x="345526" y="343235"/>
                  </a:lnTo>
                  <a:close/>
                </a:path>
              </a:pathLst>
            </a:custGeom>
            <a:solidFill>
              <a:srgbClr val="003399"/>
            </a:solidFill>
          </p:spPr>
          <p:txBody>
            <a:bodyPr wrap="square" lIns="0" tIns="0" rIns="0" bIns="0" rtlCol="0"/>
            <a:lstStyle/>
            <a:p>
              <a:endParaRPr/>
            </a:p>
          </p:txBody>
        </p:sp>
        <p:sp>
          <p:nvSpPr>
            <p:cNvPr id="16" name="object 48">
              <a:extLst>
                <a:ext uri="{FF2B5EF4-FFF2-40B4-BE49-F238E27FC236}">
                  <a16:creationId xmlns:a16="http://schemas.microsoft.com/office/drawing/2014/main" xmlns="" id="{02CE4B8D-1AAF-4CE7-8D08-AE2B9B25D69B}"/>
                </a:ext>
              </a:extLst>
            </p:cNvPr>
            <p:cNvSpPr/>
            <p:nvPr/>
          </p:nvSpPr>
          <p:spPr>
            <a:xfrm>
              <a:off x="9186595" y="14648322"/>
              <a:ext cx="436245" cy="457834"/>
            </a:xfrm>
            <a:custGeom>
              <a:avLst/>
              <a:gdLst/>
              <a:ahLst/>
              <a:cxnLst/>
              <a:rect l="l" t="t" r="r" b="b"/>
              <a:pathLst>
                <a:path w="436245" h="457834">
                  <a:moveTo>
                    <a:pt x="277002" y="326817"/>
                  </a:moveTo>
                  <a:lnTo>
                    <a:pt x="164325" y="326817"/>
                  </a:lnTo>
                  <a:lnTo>
                    <a:pt x="271145" y="457452"/>
                  </a:lnTo>
                  <a:lnTo>
                    <a:pt x="277002" y="326817"/>
                  </a:lnTo>
                  <a:close/>
                </a:path>
                <a:path w="436245" h="457834">
                  <a:moveTo>
                    <a:pt x="0" y="88918"/>
                  </a:moveTo>
                  <a:lnTo>
                    <a:pt x="92839" y="229848"/>
                  </a:lnTo>
                  <a:lnTo>
                    <a:pt x="1717" y="371749"/>
                  </a:lnTo>
                  <a:lnTo>
                    <a:pt x="164325" y="326817"/>
                  </a:lnTo>
                  <a:lnTo>
                    <a:pt x="277002" y="326817"/>
                  </a:lnTo>
                  <a:lnTo>
                    <a:pt x="278701" y="288921"/>
                  </a:lnTo>
                  <a:lnTo>
                    <a:pt x="436083" y="227762"/>
                  </a:lnTo>
                  <a:lnTo>
                    <a:pt x="278006" y="168262"/>
                  </a:lnTo>
                  <a:lnTo>
                    <a:pt x="275921" y="131815"/>
                  </a:lnTo>
                  <a:lnTo>
                    <a:pt x="163111" y="131815"/>
                  </a:lnTo>
                  <a:lnTo>
                    <a:pt x="0" y="88918"/>
                  </a:lnTo>
                  <a:close/>
                </a:path>
                <a:path w="436245" h="457834">
                  <a:moveTo>
                    <a:pt x="268381" y="0"/>
                  </a:moveTo>
                  <a:lnTo>
                    <a:pt x="163111" y="131815"/>
                  </a:lnTo>
                  <a:lnTo>
                    <a:pt x="275921" y="131815"/>
                  </a:lnTo>
                  <a:lnTo>
                    <a:pt x="268381" y="0"/>
                  </a:lnTo>
                  <a:close/>
                </a:path>
              </a:pathLst>
            </a:custGeom>
            <a:solidFill>
              <a:srgbClr val="003399"/>
            </a:solidFill>
          </p:spPr>
          <p:txBody>
            <a:bodyPr wrap="square" lIns="0" tIns="0" rIns="0" bIns="0" rtlCol="0"/>
            <a:lstStyle/>
            <a:p>
              <a:endParaRPr/>
            </a:p>
          </p:txBody>
        </p:sp>
        <p:sp>
          <p:nvSpPr>
            <p:cNvPr id="17" name="object 49">
              <a:extLst>
                <a:ext uri="{FF2B5EF4-FFF2-40B4-BE49-F238E27FC236}">
                  <a16:creationId xmlns:a16="http://schemas.microsoft.com/office/drawing/2014/main" xmlns="" id="{1AEC1988-02A8-4940-A2B3-2E4BA8D13C46}"/>
                </a:ext>
              </a:extLst>
            </p:cNvPr>
            <p:cNvSpPr/>
            <p:nvPr/>
          </p:nvSpPr>
          <p:spPr>
            <a:xfrm>
              <a:off x="8916999" y="15507118"/>
              <a:ext cx="448309" cy="455295"/>
            </a:xfrm>
            <a:custGeom>
              <a:avLst/>
              <a:gdLst/>
              <a:ahLst/>
              <a:cxnLst/>
              <a:rect l="l" t="t" r="r" b="b"/>
              <a:pathLst>
                <a:path w="448309" h="455294">
                  <a:moveTo>
                    <a:pt x="140092" y="0"/>
                  </a:moveTo>
                  <a:lnTo>
                    <a:pt x="149926" y="168430"/>
                  </a:lnTo>
                  <a:lnTo>
                    <a:pt x="0" y="245596"/>
                  </a:lnTo>
                  <a:lnTo>
                    <a:pt x="163211" y="288225"/>
                  </a:lnTo>
                  <a:lnTo>
                    <a:pt x="190260" y="454763"/>
                  </a:lnTo>
                  <a:lnTo>
                    <a:pt x="281189" y="312685"/>
                  </a:lnTo>
                  <a:lnTo>
                    <a:pt x="426855" y="312685"/>
                  </a:lnTo>
                  <a:lnTo>
                    <a:pt x="341007" y="207884"/>
                  </a:lnTo>
                  <a:lnTo>
                    <a:pt x="385954" y="118857"/>
                  </a:lnTo>
                  <a:lnTo>
                    <a:pt x="259837" y="118857"/>
                  </a:lnTo>
                  <a:lnTo>
                    <a:pt x="140092" y="0"/>
                  </a:lnTo>
                  <a:close/>
                </a:path>
                <a:path w="448309" h="455294">
                  <a:moveTo>
                    <a:pt x="426855" y="312685"/>
                  </a:moveTo>
                  <a:lnTo>
                    <a:pt x="281189" y="312685"/>
                  </a:lnTo>
                  <a:lnTo>
                    <a:pt x="448078" y="338594"/>
                  </a:lnTo>
                  <a:lnTo>
                    <a:pt x="426855" y="312685"/>
                  </a:lnTo>
                  <a:close/>
                </a:path>
                <a:path w="448309" h="455294">
                  <a:moveTo>
                    <a:pt x="416959" y="57447"/>
                  </a:moveTo>
                  <a:lnTo>
                    <a:pt x="259837" y="118857"/>
                  </a:lnTo>
                  <a:lnTo>
                    <a:pt x="385954" y="118857"/>
                  </a:lnTo>
                  <a:lnTo>
                    <a:pt x="416959" y="57447"/>
                  </a:lnTo>
                  <a:close/>
                </a:path>
              </a:pathLst>
            </a:custGeom>
            <a:solidFill>
              <a:srgbClr val="003399"/>
            </a:solidFill>
          </p:spPr>
          <p:txBody>
            <a:bodyPr wrap="square" lIns="0" tIns="0" rIns="0" bIns="0" rtlCol="0"/>
            <a:lstStyle/>
            <a:p>
              <a:endParaRPr/>
            </a:p>
          </p:txBody>
        </p:sp>
        <p:sp>
          <p:nvSpPr>
            <p:cNvPr id="18" name="object 50">
              <a:extLst>
                <a:ext uri="{FF2B5EF4-FFF2-40B4-BE49-F238E27FC236}">
                  <a16:creationId xmlns:a16="http://schemas.microsoft.com/office/drawing/2014/main" xmlns="" id="{B0AF7C17-52A2-42EE-849F-5E0865953968}"/>
                </a:ext>
              </a:extLst>
            </p:cNvPr>
            <p:cNvSpPr/>
            <p:nvPr/>
          </p:nvSpPr>
          <p:spPr>
            <a:xfrm>
              <a:off x="7461848" y="16379815"/>
              <a:ext cx="457834" cy="436245"/>
            </a:xfrm>
            <a:custGeom>
              <a:avLst/>
              <a:gdLst/>
              <a:ahLst/>
              <a:cxnLst/>
              <a:rect l="l" t="t" r="r" b="b"/>
              <a:pathLst>
                <a:path w="457834" h="436244">
                  <a:moveTo>
                    <a:pt x="85903" y="1549"/>
                  </a:moveTo>
                  <a:lnTo>
                    <a:pt x="130701" y="164258"/>
                  </a:lnTo>
                  <a:lnTo>
                    <a:pt x="0" y="271003"/>
                  </a:lnTo>
                  <a:lnTo>
                    <a:pt x="168539" y="278592"/>
                  </a:lnTo>
                  <a:lnTo>
                    <a:pt x="229597" y="436057"/>
                  </a:lnTo>
                  <a:lnTo>
                    <a:pt x="289155" y="277972"/>
                  </a:lnTo>
                  <a:lnTo>
                    <a:pt x="457477" y="268540"/>
                  </a:lnTo>
                  <a:lnTo>
                    <a:pt x="325669" y="163077"/>
                  </a:lnTo>
                  <a:lnTo>
                    <a:pt x="344266" y="92738"/>
                  </a:lnTo>
                  <a:lnTo>
                    <a:pt x="227729" y="92738"/>
                  </a:lnTo>
                  <a:lnTo>
                    <a:pt x="85903" y="1549"/>
                  </a:lnTo>
                  <a:close/>
                </a:path>
                <a:path w="457834" h="436244">
                  <a:moveTo>
                    <a:pt x="368784" y="0"/>
                  </a:moveTo>
                  <a:lnTo>
                    <a:pt x="227729" y="92738"/>
                  </a:lnTo>
                  <a:lnTo>
                    <a:pt x="344266" y="92738"/>
                  </a:lnTo>
                  <a:lnTo>
                    <a:pt x="368784" y="0"/>
                  </a:lnTo>
                  <a:close/>
                </a:path>
              </a:pathLst>
            </a:custGeom>
            <a:solidFill>
              <a:srgbClr val="003399"/>
            </a:solidFill>
          </p:spPr>
          <p:txBody>
            <a:bodyPr wrap="square" lIns="0" tIns="0" rIns="0" bIns="0" rtlCol="0"/>
            <a:lstStyle/>
            <a:p>
              <a:endParaRPr/>
            </a:p>
          </p:txBody>
        </p:sp>
        <p:sp>
          <p:nvSpPr>
            <p:cNvPr id="19" name="object 51">
              <a:extLst>
                <a:ext uri="{FF2B5EF4-FFF2-40B4-BE49-F238E27FC236}">
                  <a16:creationId xmlns:a16="http://schemas.microsoft.com/office/drawing/2014/main" xmlns="" id="{B4B22C0A-16E2-465E-A4F0-6106F264DE23}"/>
                </a:ext>
              </a:extLst>
            </p:cNvPr>
            <p:cNvSpPr/>
            <p:nvPr/>
          </p:nvSpPr>
          <p:spPr>
            <a:xfrm>
              <a:off x="6615689" y="16115360"/>
              <a:ext cx="454659" cy="448945"/>
            </a:xfrm>
            <a:custGeom>
              <a:avLst/>
              <a:gdLst/>
              <a:ahLst/>
              <a:cxnLst/>
              <a:rect l="l" t="t" r="r" b="b"/>
              <a:pathLst>
                <a:path w="454659" h="448944">
                  <a:moveTo>
                    <a:pt x="207951" y="0"/>
                  </a:moveTo>
                  <a:lnTo>
                    <a:pt x="166411" y="163588"/>
                  </a:lnTo>
                  <a:lnTo>
                    <a:pt x="0" y="191516"/>
                  </a:lnTo>
                  <a:lnTo>
                    <a:pt x="142638" y="281708"/>
                  </a:lnTo>
                  <a:lnTo>
                    <a:pt x="117793" y="448631"/>
                  </a:lnTo>
                  <a:lnTo>
                    <a:pt x="247808" y="340865"/>
                  </a:lnTo>
                  <a:lnTo>
                    <a:pt x="368936" y="340865"/>
                  </a:lnTo>
                  <a:lnTo>
                    <a:pt x="336425" y="259066"/>
                  </a:lnTo>
                  <a:lnTo>
                    <a:pt x="443896" y="149490"/>
                  </a:lnTo>
                  <a:lnTo>
                    <a:pt x="286081" y="149490"/>
                  </a:lnTo>
                  <a:lnTo>
                    <a:pt x="207951" y="0"/>
                  </a:lnTo>
                  <a:close/>
                </a:path>
                <a:path w="454659" h="448944">
                  <a:moveTo>
                    <a:pt x="368936" y="340865"/>
                  </a:moveTo>
                  <a:lnTo>
                    <a:pt x="247808" y="340865"/>
                  </a:lnTo>
                  <a:lnTo>
                    <a:pt x="398731" y="415828"/>
                  </a:lnTo>
                  <a:lnTo>
                    <a:pt x="368936" y="340865"/>
                  </a:lnTo>
                  <a:close/>
                </a:path>
                <a:path w="454659" h="448944">
                  <a:moveTo>
                    <a:pt x="454511" y="138668"/>
                  </a:moveTo>
                  <a:lnTo>
                    <a:pt x="286081" y="149490"/>
                  </a:lnTo>
                  <a:lnTo>
                    <a:pt x="443896" y="149490"/>
                  </a:lnTo>
                  <a:lnTo>
                    <a:pt x="454511" y="138668"/>
                  </a:lnTo>
                  <a:close/>
                </a:path>
              </a:pathLst>
            </a:custGeom>
            <a:solidFill>
              <a:srgbClr val="003399"/>
            </a:solidFill>
          </p:spPr>
          <p:txBody>
            <a:bodyPr wrap="square" lIns="0" tIns="0" rIns="0" bIns="0" rtlCol="0"/>
            <a:lstStyle/>
            <a:p>
              <a:endParaRPr/>
            </a:p>
          </p:txBody>
        </p:sp>
        <p:sp>
          <p:nvSpPr>
            <p:cNvPr id="20" name="object 52">
              <a:extLst>
                <a:ext uri="{FF2B5EF4-FFF2-40B4-BE49-F238E27FC236}">
                  <a16:creationId xmlns:a16="http://schemas.microsoft.com/office/drawing/2014/main" xmlns="" id="{1349815B-C894-4E81-867C-1D28E96582D1}"/>
                </a:ext>
              </a:extLst>
            </p:cNvPr>
            <p:cNvSpPr/>
            <p:nvPr/>
          </p:nvSpPr>
          <p:spPr>
            <a:xfrm>
              <a:off x="6026109" y="15526494"/>
              <a:ext cx="446405" cy="455930"/>
            </a:xfrm>
            <a:custGeom>
              <a:avLst/>
              <a:gdLst/>
              <a:ahLst/>
              <a:cxnLst/>
              <a:rect l="l" t="t" r="r" b="b"/>
              <a:pathLst>
                <a:path w="446404" h="455930">
                  <a:moveTo>
                    <a:pt x="279964" y="315902"/>
                  </a:moveTo>
                  <a:lnTo>
                    <a:pt x="166378" y="315902"/>
                  </a:lnTo>
                  <a:lnTo>
                    <a:pt x="260389" y="455826"/>
                  </a:lnTo>
                  <a:lnTo>
                    <a:pt x="279964" y="315902"/>
                  </a:lnTo>
                  <a:close/>
                </a:path>
                <a:path w="446404" h="455930">
                  <a:moveTo>
                    <a:pt x="24769" y="63729"/>
                  </a:moveTo>
                  <a:lnTo>
                    <a:pt x="104181" y="212550"/>
                  </a:lnTo>
                  <a:lnTo>
                    <a:pt x="0" y="345413"/>
                  </a:lnTo>
                  <a:lnTo>
                    <a:pt x="166378" y="315902"/>
                  </a:lnTo>
                  <a:lnTo>
                    <a:pt x="279964" y="315902"/>
                  </a:lnTo>
                  <a:lnTo>
                    <a:pt x="283760" y="288761"/>
                  </a:lnTo>
                  <a:lnTo>
                    <a:pt x="445992" y="242455"/>
                  </a:lnTo>
                  <a:lnTo>
                    <a:pt x="294223" y="168614"/>
                  </a:lnTo>
                  <a:lnTo>
                    <a:pt x="295909" y="121663"/>
                  </a:lnTo>
                  <a:lnTo>
                    <a:pt x="183257" y="121663"/>
                  </a:lnTo>
                  <a:lnTo>
                    <a:pt x="24769" y="63729"/>
                  </a:lnTo>
                  <a:close/>
                </a:path>
                <a:path w="446404" h="455930">
                  <a:moveTo>
                    <a:pt x="300279" y="0"/>
                  </a:moveTo>
                  <a:lnTo>
                    <a:pt x="183257" y="121663"/>
                  </a:lnTo>
                  <a:lnTo>
                    <a:pt x="295909" y="121663"/>
                  </a:lnTo>
                  <a:lnTo>
                    <a:pt x="300279" y="0"/>
                  </a:lnTo>
                  <a:close/>
                </a:path>
              </a:pathLst>
            </a:custGeom>
            <a:solidFill>
              <a:srgbClr val="003399"/>
            </a:solidFill>
          </p:spPr>
          <p:txBody>
            <a:bodyPr wrap="square" lIns="0" tIns="0" rIns="0" bIns="0" rtlCol="0"/>
            <a:lstStyle/>
            <a:p>
              <a:endParaRPr/>
            </a:p>
          </p:txBody>
        </p:sp>
        <p:sp>
          <p:nvSpPr>
            <p:cNvPr id="21" name="object 53">
              <a:extLst>
                <a:ext uri="{FF2B5EF4-FFF2-40B4-BE49-F238E27FC236}">
                  <a16:creationId xmlns:a16="http://schemas.microsoft.com/office/drawing/2014/main" xmlns="" id="{0F781E29-2F04-4078-BFB6-7383A8D47662}"/>
                </a:ext>
              </a:extLst>
            </p:cNvPr>
            <p:cNvSpPr/>
            <p:nvPr/>
          </p:nvSpPr>
          <p:spPr>
            <a:xfrm>
              <a:off x="5753134" y="14655737"/>
              <a:ext cx="436245" cy="457834"/>
            </a:xfrm>
            <a:custGeom>
              <a:avLst/>
              <a:gdLst/>
              <a:ahLst/>
              <a:cxnLst/>
              <a:rect l="l" t="t" r="r" b="b"/>
              <a:pathLst>
                <a:path w="436245" h="457834">
                  <a:moveTo>
                    <a:pt x="165054" y="0"/>
                  </a:moveTo>
                  <a:lnTo>
                    <a:pt x="157456" y="168572"/>
                  </a:lnTo>
                  <a:lnTo>
                    <a:pt x="0" y="229655"/>
                  </a:lnTo>
                  <a:lnTo>
                    <a:pt x="158152" y="289189"/>
                  </a:lnTo>
                  <a:lnTo>
                    <a:pt x="167701" y="457527"/>
                  </a:lnTo>
                  <a:lnTo>
                    <a:pt x="273013" y="325711"/>
                  </a:lnTo>
                  <a:lnTo>
                    <a:pt x="407849" y="325711"/>
                  </a:lnTo>
                  <a:lnTo>
                    <a:pt x="343319" y="227704"/>
                  </a:lnTo>
                  <a:lnTo>
                    <a:pt x="405576" y="130743"/>
                  </a:lnTo>
                  <a:lnTo>
                    <a:pt x="271840" y="130743"/>
                  </a:lnTo>
                  <a:lnTo>
                    <a:pt x="165054" y="0"/>
                  </a:lnTo>
                  <a:close/>
                </a:path>
                <a:path w="436245" h="457834">
                  <a:moveTo>
                    <a:pt x="407849" y="325711"/>
                  </a:moveTo>
                  <a:lnTo>
                    <a:pt x="273013" y="325711"/>
                  </a:lnTo>
                  <a:lnTo>
                    <a:pt x="436116" y="368642"/>
                  </a:lnTo>
                  <a:lnTo>
                    <a:pt x="407849" y="325711"/>
                  </a:lnTo>
                  <a:close/>
                </a:path>
                <a:path w="436245" h="457834">
                  <a:moveTo>
                    <a:pt x="434432" y="85802"/>
                  </a:moveTo>
                  <a:lnTo>
                    <a:pt x="271840" y="130743"/>
                  </a:lnTo>
                  <a:lnTo>
                    <a:pt x="405576" y="130743"/>
                  </a:lnTo>
                  <a:lnTo>
                    <a:pt x="434432" y="85802"/>
                  </a:lnTo>
                  <a:close/>
                </a:path>
              </a:pathLst>
            </a:custGeom>
            <a:solidFill>
              <a:srgbClr val="003399"/>
            </a:solidFill>
          </p:spPr>
          <p:txBody>
            <a:bodyPr wrap="square" lIns="0" tIns="0" rIns="0" bIns="0" rtlCol="0"/>
            <a:lstStyle/>
            <a:p>
              <a:endParaRPr/>
            </a:p>
          </p:txBody>
        </p:sp>
        <p:sp>
          <p:nvSpPr>
            <p:cNvPr id="22" name="object 54">
              <a:extLst>
                <a:ext uri="{FF2B5EF4-FFF2-40B4-BE49-F238E27FC236}">
                  <a16:creationId xmlns:a16="http://schemas.microsoft.com/office/drawing/2014/main" xmlns="" id="{6133A6AE-2FCF-4784-AE17-7196E509092C}"/>
                </a:ext>
              </a:extLst>
            </p:cNvPr>
            <p:cNvSpPr/>
            <p:nvPr/>
          </p:nvSpPr>
          <p:spPr>
            <a:xfrm>
              <a:off x="6008823" y="13803110"/>
              <a:ext cx="448309" cy="455295"/>
            </a:xfrm>
            <a:custGeom>
              <a:avLst/>
              <a:gdLst/>
              <a:ahLst/>
              <a:cxnLst/>
              <a:rect l="l" t="t" r="r" b="b"/>
              <a:pathLst>
                <a:path w="448310" h="455294">
                  <a:moveTo>
                    <a:pt x="301553" y="336107"/>
                  </a:moveTo>
                  <a:lnTo>
                    <a:pt x="188727" y="336107"/>
                  </a:lnTo>
                  <a:lnTo>
                    <a:pt x="308681" y="454721"/>
                  </a:lnTo>
                  <a:lnTo>
                    <a:pt x="301553" y="336107"/>
                  </a:lnTo>
                  <a:close/>
                </a:path>
                <a:path w="448310" h="455294">
                  <a:moveTo>
                    <a:pt x="0" y="116687"/>
                  </a:moveTo>
                  <a:lnTo>
                    <a:pt x="107372" y="247171"/>
                  </a:lnTo>
                  <a:lnTo>
                    <a:pt x="31672" y="397818"/>
                  </a:lnTo>
                  <a:lnTo>
                    <a:pt x="188727" y="336107"/>
                  </a:lnTo>
                  <a:lnTo>
                    <a:pt x="301553" y="336107"/>
                  </a:lnTo>
                  <a:lnTo>
                    <a:pt x="298554" y="286190"/>
                  </a:lnTo>
                  <a:lnTo>
                    <a:pt x="448304" y="208730"/>
                  </a:lnTo>
                  <a:lnTo>
                    <a:pt x="284908" y="166528"/>
                  </a:lnTo>
                  <a:lnTo>
                    <a:pt x="280924" y="142261"/>
                  </a:lnTo>
                  <a:lnTo>
                    <a:pt x="166931" y="142261"/>
                  </a:lnTo>
                  <a:lnTo>
                    <a:pt x="0" y="116687"/>
                  </a:lnTo>
                  <a:close/>
                </a:path>
                <a:path w="448310" h="455294">
                  <a:moveTo>
                    <a:pt x="257567" y="0"/>
                  </a:moveTo>
                  <a:lnTo>
                    <a:pt x="166931" y="142261"/>
                  </a:lnTo>
                  <a:lnTo>
                    <a:pt x="280924" y="142261"/>
                  </a:lnTo>
                  <a:lnTo>
                    <a:pt x="257567" y="0"/>
                  </a:lnTo>
                  <a:close/>
                </a:path>
              </a:pathLst>
            </a:custGeom>
            <a:solidFill>
              <a:srgbClr val="003399"/>
            </a:solidFill>
          </p:spPr>
          <p:txBody>
            <a:bodyPr wrap="square" lIns="0" tIns="0" rIns="0" bIns="0" rtlCol="0"/>
            <a:lstStyle/>
            <a:p>
              <a:endParaRPr/>
            </a:p>
          </p:txBody>
        </p:sp>
        <p:sp>
          <p:nvSpPr>
            <p:cNvPr id="23" name="object 55">
              <a:extLst>
                <a:ext uri="{FF2B5EF4-FFF2-40B4-BE49-F238E27FC236}">
                  <a16:creationId xmlns:a16="http://schemas.microsoft.com/office/drawing/2014/main" xmlns="" id="{7623DD57-4024-492E-875F-EF4BC1F9AB1C}"/>
                </a:ext>
              </a:extLst>
            </p:cNvPr>
            <p:cNvSpPr/>
            <p:nvPr/>
          </p:nvSpPr>
          <p:spPr>
            <a:xfrm>
              <a:off x="6607430" y="13204825"/>
              <a:ext cx="455295" cy="447675"/>
            </a:xfrm>
            <a:custGeom>
              <a:avLst/>
              <a:gdLst/>
              <a:ahLst/>
              <a:cxnLst/>
              <a:rect l="l" t="t" r="r" b="b"/>
              <a:pathLst>
                <a:path w="455295" h="447675">
                  <a:moveTo>
                    <a:pt x="114308" y="0"/>
                  </a:moveTo>
                  <a:lnTo>
                    <a:pt x="141315" y="166813"/>
                  </a:lnTo>
                  <a:lnTo>
                    <a:pt x="0" y="258781"/>
                  </a:lnTo>
                  <a:lnTo>
                    <a:pt x="166746" y="284598"/>
                  </a:lnTo>
                  <a:lnTo>
                    <a:pt x="210598" y="447508"/>
                  </a:lnTo>
                  <a:lnTo>
                    <a:pt x="286776" y="296853"/>
                  </a:lnTo>
                  <a:lnTo>
                    <a:pt x="446576" y="296853"/>
                  </a:lnTo>
                  <a:lnTo>
                    <a:pt x="335286" y="186582"/>
                  </a:lnTo>
                  <a:lnTo>
                    <a:pt x="366021" y="106183"/>
                  </a:lnTo>
                  <a:lnTo>
                    <a:pt x="245605" y="106183"/>
                  </a:lnTo>
                  <a:lnTo>
                    <a:pt x="114308" y="0"/>
                  </a:lnTo>
                  <a:close/>
                </a:path>
                <a:path w="455295" h="447675">
                  <a:moveTo>
                    <a:pt x="446576" y="296853"/>
                  </a:moveTo>
                  <a:lnTo>
                    <a:pt x="286776" y="296853"/>
                  </a:lnTo>
                  <a:lnTo>
                    <a:pt x="455140" y="305339"/>
                  </a:lnTo>
                  <a:lnTo>
                    <a:pt x="446576" y="296853"/>
                  </a:lnTo>
                  <a:close/>
                </a:path>
                <a:path w="455295" h="447675">
                  <a:moveTo>
                    <a:pt x="395539" y="28966"/>
                  </a:moveTo>
                  <a:lnTo>
                    <a:pt x="245605" y="106183"/>
                  </a:lnTo>
                  <a:lnTo>
                    <a:pt x="366021" y="106183"/>
                  </a:lnTo>
                  <a:lnTo>
                    <a:pt x="395539" y="28966"/>
                  </a:lnTo>
                  <a:close/>
                </a:path>
              </a:pathLst>
            </a:custGeom>
            <a:solidFill>
              <a:srgbClr val="003399"/>
            </a:solidFill>
          </p:spPr>
          <p:txBody>
            <a:bodyPr wrap="square" lIns="0" tIns="0" rIns="0" bIns="0" rtlCol="0"/>
            <a:lstStyle/>
            <a:p>
              <a:endParaRPr/>
            </a:p>
          </p:txBody>
        </p:sp>
        <p:sp>
          <p:nvSpPr>
            <p:cNvPr id="25" name="object 56">
              <a:extLst>
                <a:ext uri="{FF2B5EF4-FFF2-40B4-BE49-F238E27FC236}">
                  <a16:creationId xmlns:a16="http://schemas.microsoft.com/office/drawing/2014/main" xmlns="" id="{10E2E80E-21DC-4DA7-93A3-A064C7DF4811}"/>
                </a:ext>
              </a:extLst>
            </p:cNvPr>
            <p:cNvSpPr/>
            <p:nvPr/>
          </p:nvSpPr>
          <p:spPr>
            <a:xfrm>
              <a:off x="6531439" y="13210486"/>
              <a:ext cx="3078385" cy="3726956"/>
            </a:xfrm>
            <a:prstGeom prst="rect">
              <a:avLst/>
            </a:prstGeom>
            <a:blipFill>
              <a:blip r:embed="rId3" cstate="print"/>
              <a:stretch>
                <a:fillRect/>
              </a:stretch>
            </a:blipFill>
          </p:spPr>
          <p:txBody>
            <a:bodyPr wrap="square" lIns="0" tIns="0" rIns="0" bIns="0" rtlCol="0"/>
            <a:lstStyle/>
            <a:p>
              <a:endParaRPr/>
            </a:p>
          </p:txBody>
        </p:sp>
      </p:grpSp>
      <p:pic>
        <p:nvPicPr>
          <p:cNvPr id="26" name="Immagine 25">
            <a:extLst>
              <a:ext uri="{FF2B5EF4-FFF2-40B4-BE49-F238E27FC236}">
                <a16:creationId xmlns:a16="http://schemas.microsoft.com/office/drawing/2014/main" xmlns="" id="{D19DBEC1-27FF-40F1-B0C3-33A0B3F7FBAF}"/>
              </a:ext>
            </a:extLst>
          </p:cNvPr>
          <p:cNvPicPr>
            <a:picLocks noChangeAspect="1"/>
          </p:cNvPicPr>
          <p:nvPr userDrawn="1"/>
        </p:nvPicPr>
        <p:blipFill>
          <a:blip r:embed="rId2"/>
          <a:stretch>
            <a:fillRect/>
          </a:stretch>
        </p:blipFill>
        <p:spPr>
          <a:xfrm rot="19703064">
            <a:off x="10231893" y="2407144"/>
            <a:ext cx="6162675" cy="5905500"/>
          </a:xfrm>
          <a:prstGeom prst="rect">
            <a:avLst/>
          </a:prstGeom>
        </p:spPr>
      </p:pic>
      <p:cxnSp>
        <p:nvCxnSpPr>
          <p:cNvPr id="27" name="Connettore diritto 26">
            <a:extLst>
              <a:ext uri="{FF2B5EF4-FFF2-40B4-BE49-F238E27FC236}">
                <a16:creationId xmlns:a16="http://schemas.microsoft.com/office/drawing/2014/main" xmlns="" id="{DD2760B7-5C14-45BB-81D5-811A76AD5E36}"/>
              </a:ext>
            </a:extLst>
          </p:cNvPr>
          <p:cNvCxnSpPr>
            <a:cxnSpLocks/>
          </p:cNvCxnSpPr>
          <p:nvPr userDrawn="1"/>
        </p:nvCxnSpPr>
        <p:spPr>
          <a:xfrm>
            <a:off x="239485" y="6111837"/>
            <a:ext cx="11501001" cy="0"/>
          </a:xfrm>
          <a:prstGeom prst="line">
            <a:avLst/>
          </a:prstGeom>
          <a:ln w="28575">
            <a:solidFill>
              <a:srgbClr val="003399"/>
            </a:solidFill>
          </a:ln>
        </p:spPr>
        <p:style>
          <a:lnRef idx="1">
            <a:schemeClr val="dk1"/>
          </a:lnRef>
          <a:fillRef idx="0">
            <a:schemeClr val="dk1"/>
          </a:fillRef>
          <a:effectRef idx="0">
            <a:schemeClr val="dk1"/>
          </a:effectRef>
          <a:fontRef idx="minor">
            <a:schemeClr val="tx1"/>
          </a:fontRef>
        </p:style>
      </p:cxnSp>
      <p:sp>
        <p:nvSpPr>
          <p:cNvPr id="28" name="Rettangolo 12">
            <a:extLst>
              <a:ext uri="{FF2B5EF4-FFF2-40B4-BE49-F238E27FC236}">
                <a16:creationId xmlns:a16="http://schemas.microsoft.com/office/drawing/2014/main" xmlns="" id="{F46F02E3-5CE1-4471-A49B-E76040BE8946}"/>
              </a:ext>
            </a:extLst>
          </p:cNvPr>
          <p:cNvSpPr/>
          <p:nvPr userDrawn="1"/>
        </p:nvSpPr>
        <p:spPr>
          <a:xfrm>
            <a:off x="253038" y="0"/>
            <a:ext cx="892629" cy="119742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29" name="Group 9">
            <a:extLst>
              <a:ext uri="{FF2B5EF4-FFF2-40B4-BE49-F238E27FC236}">
                <a16:creationId xmlns:a16="http://schemas.microsoft.com/office/drawing/2014/main" xmlns="" id="{DC957C0F-816F-4BD6-B29D-D1E36166A383}"/>
              </a:ext>
            </a:extLst>
          </p:cNvPr>
          <p:cNvGrpSpPr>
            <a:grpSpLocks noChangeAspect="1"/>
          </p:cNvGrpSpPr>
          <p:nvPr userDrawn="1"/>
        </p:nvGrpSpPr>
        <p:grpSpPr>
          <a:xfrm>
            <a:off x="345499" y="80904"/>
            <a:ext cx="707706" cy="1035621"/>
            <a:chOff x="5729731" y="12946325"/>
            <a:chExt cx="3934794" cy="5757967"/>
          </a:xfrm>
        </p:grpSpPr>
        <p:sp>
          <p:nvSpPr>
            <p:cNvPr id="30" name="object 44">
              <a:extLst>
                <a:ext uri="{FF2B5EF4-FFF2-40B4-BE49-F238E27FC236}">
                  <a16:creationId xmlns:a16="http://schemas.microsoft.com/office/drawing/2014/main" xmlns="" id="{3FD06434-B63D-41F2-AEB7-23D0A6FC8386}"/>
                </a:ext>
              </a:extLst>
            </p:cNvPr>
            <p:cNvSpPr/>
            <p:nvPr/>
          </p:nvSpPr>
          <p:spPr>
            <a:xfrm>
              <a:off x="8210008" y="17394287"/>
              <a:ext cx="1427480" cy="1310005"/>
            </a:xfrm>
            <a:custGeom>
              <a:avLst/>
              <a:gdLst/>
              <a:ahLst/>
              <a:cxnLst/>
              <a:rect l="l" t="t" r="r" b="b"/>
              <a:pathLst>
                <a:path w="1427479" h="1310005">
                  <a:moveTo>
                    <a:pt x="456120" y="0"/>
                  </a:moveTo>
                  <a:lnTo>
                    <a:pt x="108076" y="0"/>
                  </a:lnTo>
                  <a:lnTo>
                    <a:pt x="0" y="1309765"/>
                  </a:lnTo>
                  <a:lnTo>
                    <a:pt x="322402" y="1309765"/>
                  </a:lnTo>
                  <a:lnTo>
                    <a:pt x="362703" y="719885"/>
                  </a:lnTo>
                  <a:lnTo>
                    <a:pt x="365791" y="643809"/>
                  </a:lnTo>
                  <a:lnTo>
                    <a:pt x="365478" y="579079"/>
                  </a:lnTo>
                  <a:lnTo>
                    <a:pt x="363732" y="520514"/>
                  </a:lnTo>
                  <a:lnTo>
                    <a:pt x="362703" y="500081"/>
                  </a:lnTo>
                  <a:lnTo>
                    <a:pt x="628336" y="500081"/>
                  </a:lnTo>
                  <a:lnTo>
                    <a:pt x="456120" y="0"/>
                  </a:lnTo>
                  <a:close/>
                </a:path>
                <a:path w="1427479" h="1310005">
                  <a:moveTo>
                    <a:pt x="1361314" y="500081"/>
                  </a:moveTo>
                  <a:lnTo>
                    <a:pt x="1066145" y="500081"/>
                  </a:lnTo>
                  <a:lnTo>
                    <a:pt x="1062013" y="571512"/>
                  </a:lnTo>
                  <a:lnTo>
                    <a:pt x="1060635" y="618219"/>
                  </a:lnTo>
                  <a:lnTo>
                    <a:pt x="1062013" y="660808"/>
                  </a:lnTo>
                  <a:lnTo>
                    <a:pt x="1066145" y="719885"/>
                  </a:lnTo>
                  <a:lnTo>
                    <a:pt x="1106420" y="1309765"/>
                  </a:lnTo>
                  <a:lnTo>
                    <a:pt x="1426997" y="1309765"/>
                  </a:lnTo>
                  <a:lnTo>
                    <a:pt x="1361314" y="500081"/>
                  </a:lnTo>
                  <a:close/>
                </a:path>
                <a:path w="1427479" h="1310005">
                  <a:moveTo>
                    <a:pt x="628336" y="500081"/>
                  </a:moveTo>
                  <a:lnTo>
                    <a:pt x="366338" y="500081"/>
                  </a:lnTo>
                  <a:lnTo>
                    <a:pt x="392220" y="580800"/>
                  </a:lnTo>
                  <a:lnTo>
                    <a:pt x="408480" y="630602"/>
                  </a:lnTo>
                  <a:lnTo>
                    <a:pt x="421987" y="670095"/>
                  </a:lnTo>
                  <a:lnTo>
                    <a:pt x="439609" y="719885"/>
                  </a:lnTo>
                  <a:lnTo>
                    <a:pt x="577012" y="1099082"/>
                  </a:lnTo>
                  <a:lnTo>
                    <a:pt x="851802" y="1099082"/>
                  </a:lnTo>
                  <a:lnTo>
                    <a:pt x="971255" y="769342"/>
                  </a:lnTo>
                  <a:lnTo>
                    <a:pt x="712581" y="769342"/>
                  </a:lnTo>
                  <a:lnTo>
                    <a:pt x="690931" y="691790"/>
                  </a:lnTo>
                  <a:lnTo>
                    <a:pt x="676845" y="643425"/>
                  </a:lnTo>
                  <a:lnTo>
                    <a:pt x="664139" y="603985"/>
                  </a:lnTo>
                  <a:lnTo>
                    <a:pt x="628336" y="500081"/>
                  </a:lnTo>
                  <a:close/>
                </a:path>
                <a:path w="1427479" h="1310005">
                  <a:moveTo>
                    <a:pt x="1320747" y="0"/>
                  </a:moveTo>
                  <a:lnTo>
                    <a:pt x="972686" y="0"/>
                  </a:lnTo>
                  <a:lnTo>
                    <a:pt x="782175" y="553206"/>
                  </a:lnTo>
                  <a:lnTo>
                    <a:pt x="759516" y="622528"/>
                  </a:lnTo>
                  <a:lnTo>
                    <a:pt x="738227" y="692875"/>
                  </a:lnTo>
                  <a:lnTo>
                    <a:pt x="722431" y="747421"/>
                  </a:lnTo>
                  <a:lnTo>
                    <a:pt x="716250" y="769342"/>
                  </a:lnTo>
                  <a:lnTo>
                    <a:pt x="971255" y="769342"/>
                  </a:lnTo>
                  <a:lnTo>
                    <a:pt x="989171" y="719885"/>
                  </a:lnTo>
                  <a:lnTo>
                    <a:pt x="1012993" y="650774"/>
                  </a:lnTo>
                  <a:lnTo>
                    <a:pt x="1036814" y="579079"/>
                  </a:lnTo>
                  <a:lnTo>
                    <a:pt x="1055138" y="522836"/>
                  </a:lnTo>
                  <a:lnTo>
                    <a:pt x="1062468" y="500081"/>
                  </a:lnTo>
                  <a:lnTo>
                    <a:pt x="1361314" y="500081"/>
                  </a:lnTo>
                  <a:lnTo>
                    <a:pt x="1320747" y="0"/>
                  </a:lnTo>
                  <a:close/>
                </a:path>
              </a:pathLst>
            </a:custGeom>
            <a:solidFill>
              <a:srgbClr val="003399"/>
            </a:solidFill>
          </p:spPr>
          <p:txBody>
            <a:bodyPr wrap="square" lIns="0" tIns="0" rIns="0" bIns="0" rtlCol="0"/>
            <a:lstStyle/>
            <a:p>
              <a:endParaRPr/>
            </a:p>
          </p:txBody>
        </p:sp>
        <p:sp>
          <p:nvSpPr>
            <p:cNvPr id="31" name="object 45">
              <a:extLst>
                <a:ext uri="{FF2B5EF4-FFF2-40B4-BE49-F238E27FC236}">
                  <a16:creationId xmlns:a16="http://schemas.microsoft.com/office/drawing/2014/main" xmlns="" id="{B7D3F934-A93C-43F1-817C-B232D4359A64}"/>
                </a:ext>
              </a:extLst>
            </p:cNvPr>
            <p:cNvSpPr/>
            <p:nvPr/>
          </p:nvSpPr>
          <p:spPr>
            <a:xfrm>
              <a:off x="5729731" y="17394280"/>
              <a:ext cx="2423795" cy="1310005"/>
            </a:xfrm>
            <a:custGeom>
              <a:avLst/>
              <a:gdLst/>
              <a:ahLst/>
              <a:cxnLst/>
              <a:rect l="l" t="t" r="r" b="b"/>
              <a:pathLst>
                <a:path w="2423795" h="1310005">
                  <a:moveTo>
                    <a:pt x="1747573" y="0"/>
                  </a:moveTo>
                  <a:lnTo>
                    <a:pt x="1282272" y="0"/>
                  </a:lnTo>
                  <a:lnTo>
                    <a:pt x="1282272" y="1309773"/>
                  </a:lnTo>
                  <a:lnTo>
                    <a:pt x="1747573" y="1309773"/>
                  </a:lnTo>
                  <a:lnTo>
                    <a:pt x="1800481" y="1308387"/>
                  </a:lnTo>
                  <a:lnTo>
                    <a:pt x="1851650" y="1304256"/>
                  </a:lnTo>
                  <a:lnTo>
                    <a:pt x="1901021" y="1297418"/>
                  </a:lnTo>
                  <a:lnTo>
                    <a:pt x="1948540" y="1287912"/>
                  </a:lnTo>
                  <a:lnTo>
                    <a:pt x="1994148" y="1275776"/>
                  </a:lnTo>
                  <a:lnTo>
                    <a:pt x="2037788" y="1261051"/>
                  </a:lnTo>
                  <a:lnTo>
                    <a:pt x="2079404" y="1243775"/>
                  </a:lnTo>
                  <a:lnTo>
                    <a:pt x="2118939" y="1223986"/>
                  </a:lnTo>
                  <a:lnTo>
                    <a:pt x="2156336" y="1201723"/>
                  </a:lnTo>
                  <a:lnTo>
                    <a:pt x="2191538" y="1177026"/>
                  </a:lnTo>
                  <a:lnTo>
                    <a:pt x="2224488" y="1149934"/>
                  </a:lnTo>
                  <a:lnTo>
                    <a:pt x="2255129" y="1120484"/>
                  </a:lnTo>
                  <a:lnTo>
                    <a:pt x="2283405" y="1088717"/>
                  </a:lnTo>
                  <a:lnTo>
                    <a:pt x="2309257" y="1054670"/>
                  </a:lnTo>
                  <a:lnTo>
                    <a:pt x="2321937" y="1034984"/>
                  </a:lnTo>
                  <a:lnTo>
                    <a:pt x="1602849" y="1034984"/>
                  </a:lnTo>
                  <a:lnTo>
                    <a:pt x="1602849" y="274772"/>
                  </a:lnTo>
                  <a:lnTo>
                    <a:pt x="2324433" y="274772"/>
                  </a:lnTo>
                  <a:lnTo>
                    <a:pt x="2309257" y="251431"/>
                  </a:lnTo>
                  <a:lnTo>
                    <a:pt x="2283405" y="217735"/>
                  </a:lnTo>
                  <a:lnTo>
                    <a:pt x="2255129" y="186327"/>
                  </a:lnTo>
                  <a:lnTo>
                    <a:pt x="2224488" y="157240"/>
                  </a:lnTo>
                  <a:lnTo>
                    <a:pt x="2191538" y="130507"/>
                  </a:lnTo>
                  <a:lnTo>
                    <a:pt x="2156336" y="106161"/>
                  </a:lnTo>
                  <a:lnTo>
                    <a:pt x="2118939" y="84237"/>
                  </a:lnTo>
                  <a:lnTo>
                    <a:pt x="2079404" y="64766"/>
                  </a:lnTo>
                  <a:lnTo>
                    <a:pt x="2037788" y="47784"/>
                  </a:lnTo>
                  <a:lnTo>
                    <a:pt x="1994148" y="33322"/>
                  </a:lnTo>
                  <a:lnTo>
                    <a:pt x="1948540" y="21415"/>
                  </a:lnTo>
                  <a:lnTo>
                    <a:pt x="1901021" y="12096"/>
                  </a:lnTo>
                  <a:lnTo>
                    <a:pt x="1851650" y="5398"/>
                  </a:lnTo>
                  <a:lnTo>
                    <a:pt x="1800481" y="1355"/>
                  </a:lnTo>
                  <a:lnTo>
                    <a:pt x="1747573" y="0"/>
                  </a:lnTo>
                  <a:close/>
                </a:path>
                <a:path w="2423795" h="1310005">
                  <a:moveTo>
                    <a:pt x="2324433" y="274772"/>
                  </a:moveTo>
                  <a:lnTo>
                    <a:pt x="1734724" y="274772"/>
                  </a:lnTo>
                  <a:lnTo>
                    <a:pt x="1783246" y="277045"/>
                  </a:lnTo>
                  <a:lnTo>
                    <a:pt x="1828921" y="283850"/>
                  </a:lnTo>
                  <a:lnTo>
                    <a:pt x="1871571" y="295166"/>
                  </a:lnTo>
                  <a:lnTo>
                    <a:pt x="1911013" y="310975"/>
                  </a:lnTo>
                  <a:lnTo>
                    <a:pt x="1947069" y="331256"/>
                  </a:lnTo>
                  <a:lnTo>
                    <a:pt x="1979558" y="355990"/>
                  </a:lnTo>
                  <a:lnTo>
                    <a:pt x="2008299" y="385155"/>
                  </a:lnTo>
                  <a:lnTo>
                    <a:pt x="2033113" y="418733"/>
                  </a:lnTo>
                  <a:lnTo>
                    <a:pt x="2053819" y="456703"/>
                  </a:lnTo>
                  <a:lnTo>
                    <a:pt x="2070238" y="499046"/>
                  </a:lnTo>
                  <a:lnTo>
                    <a:pt x="2082188" y="545741"/>
                  </a:lnTo>
                  <a:lnTo>
                    <a:pt x="2089491" y="596769"/>
                  </a:lnTo>
                  <a:lnTo>
                    <a:pt x="2091965" y="652109"/>
                  </a:lnTo>
                  <a:lnTo>
                    <a:pt x="2089581" y="707907"/>
                  </a:lnTo>
                  <a:lnTo>
                    <a:pt x="2082518" y="759442"/>
                  </a:lnTo>
                  <a:lnTo>
                    <a:pt x="2070912" y="806680"/>
                  </a:lnTo>
                  <a:lnTo>
                    <a:pt x="2054898" y="849585"/>
                  </a:lnTo>
                  <a:lnTo>
                    <a:pt x="2034611" y="888122"/>
                  </a:lnTo>
                  <a:lnTo>
                    <a:pt x="2010187" y="922257"/>
                  </a:lnTo>
                  <a:lnTo>
                    <a:pt x="1981760" y="951954"/>
                  </a:lnTo>
                  <a:lnTo>
                    <a:pt x="1949466" y="977178"/>
                  </a:lnTo>
                  <a:lnTo>
                    <a:pt x="1913441" y="997895"/>
                  </a:lnTo>
                  <a:lnTo>
                    <a:pt x="1873818" y="1014069"/>
                  </a:lnTo>
                  <a:lnTo>
                    <a:pt x="1830735" y="1025665"/>
                  </a:lnTo>
                  <a:lnTo>
                    <a:pt x="1784325" y="1032648"/>
                  </a:lnTo>
                  <a:lnTo>
                    <a:pt x="1734724" y="1034984"/>
                  </a:lnTo>
                  <a:lnTo>
                    <a:pt x="2321937" y="1034984"/>
                  </a:lnTo>
                  <a:lnTo>
                    <a:pt x="2353466" y="979895"/>
                  </a:lnTo>
                  <a:lnTo>
                    <a:pt x="2371709" y="939245"/>
                  </a:lnTo>
                  <a:lnTo>
                    <a:pt x="2387302" y="896471"/>
                  </a:lnTo>
                  <a:lnTo>
                    <a:pt x="2400187" y="851613"/>
                  </a:lnTo>
                  <a:lnTo>
                    <a:pt x="2410308" y="804708"/>
                  </a:lnTo>
                  <a:lnTo>
                    <a:pt x="2417607" y="755797"/>
                  </a:lnTo>
                  <a:lnTo>
                    <a:pt x="2422029" y="704918"/>
                  </a:lnTo>
                  <a:lnTo>
                    <a:pt x="2423515" y="652109"/>
                  </a:lnTo>
                  <a:lnTo>
                    <a:pt x="2422029" y="599331"/>
                  </a:lnTo>
                  <a:lnTo>
                    <a:pt x="2417607" y="548539"/>
                  </a:lnTo>
                  <a:lnTo>
                    <a:pt x="2410308" y="499767"/>
                  </a:lnTo>
                  <a:lnTo>
                    <a:pt x="2400187" y="453049"/>
                  </a:lnTo>
                  <a:lnTo>
                    <a:pt x="2387302" y="408418"/>
                  </a:lnTo>
                  <a:lnTo>
                    <a:pt x="2371709" y="365907"/>
                  </a:lnTo>
                  <a:lnTo>
                    <a:pt x="2353466" y="325550"/>
                  </a:lnTo>
                  <a:lnTo>
                    <a:pt x="2332630" y="287380"/>
                  </a:lnTo>
                  <a:lnTo>
                    <a:pt x="2324433" y="274772"/>
                  </a:lnTo>
                  <a:close/>
                </a:path>
                <a:path w="2423795" h="1310005">
                  <a:moveTo>
                    <a:pt x="782200" y="0"/>
                  </a:moveTo>
                  <a:lnTo>
                    <a:pt x="445146" y="0"/>
                  </a:lnTo>
                  <a:lnTo>
                    <a:pt x="0" y="1309773"/>
                  </a:lnTo>
                  <a:lnTo>
                    <a:pt x="329732" y="1309773"/>
                  </a:lnTo>
                  <a:lnTo>
                    <a:pt x="408498" y="1034984"/>
                  </a:lnTo>
                  <a:lnTo>
                    <a:pt x="1133942" y="1034984"/>
                  </a:lnTo>
                  <a:lnTo>
                    <a:pt x="1046788" y="778539"/>
                  </a:lnTo>
                  <a:lnTo>
                    <a:pt x="483612" y="778539"/>
                  </a:lnTo>
                  <a:lnTo>
                    <a:pt x="558718" y="523887"/>
                  </a:lnTo>
                  <a:lnTo>
                    <a:pt x="577068" y="453910"/>
                  </a:lnTo>
                  <a:lnTo>
                    <a:pt x="594210" y="380327"/>
                  </a:lnTo>
                  <a:lnTo>
                    <a:pt x="606885" y="322199"/>
                  </a:lnTo>
                  <a:lnTo>
                    <a:pt x="611834" y="298587"/>
                  </a:lnTo>
                  <a:lnTo>
                    <a:pt x="883676" y="298587"/>
                  </a:lnTo>
                  <a:lnTo>
                    <a:pt x="782200" y="0"/>
                  </a:lnTo>
                  <a:close/>
                </a:path>
                <a:path w="2423795" h="1310005">
                  <a:moveTo>
                    <a:pt x="1133942" y="1034984"/>
                  </a:moveTo>
                  <a:lnTo>
                    <a:pt x="817005" y="1034984"/>
                  </a:lnTo>
                  <a:lnTo>
                    <a:pt x="897606" y="1309773"/>
                  </a:lnTo>
                  <a:lnTo>
                    <a:pt x="1227330" y="1309773"/>
                  </a:lnTo>
                  <a:lnTo>
                    <a:pt x="1133942" y="1034984"/>
                  </a:lnTo>
                  <a:close/>
                </a:path>
                <a:path w="2423795" h="1310005">
                  <a:moveTo>
                    <a:pt x="883676" y="298587"/>
                  </a:moveTo>
                  <a:lnTo>
                    <a:pt x="615495" y="298587"/>
                  </a:lnTo>
                  <a:lnTo>
                    <a:pt x="632817" y="382474"/>
                  </a:lnTo>
                  <a:lnTo>
                    <a:pt x="644125" y="433905"/>
                  </a:lnTo>
                  <a:lnTo>
                    <a:pt x="654402" y="474002"/>
                  </a:lnTo>
                  <a:lnTo>
                    <a:pt x="668628" y="523887"/>
                  </a:lnTo>
                  <a:lnTo>
                    <a:pt x="741891" y="778539"/>
                  </a:lnTo>
                  <a:lnTo>
                    <a:pt x="1046788" y="778539"/>
                  </a:lnTo>
                  <a:lnTo>
                    <a:pt x="883676" y="298587"/>
                  </a:lnTo>
                  <a:close/>
                </a:path>
              </a:pathLst>
            </a:custGeom>
            <a:solidFill>
              <a:srgbClr val="003399"/>
            </a:solidFill>
          </p:spPr>
          <p:txBody>
            <a:bodyPr wrap="square" lIns="0" tIns="0" rIns="0" bIns="0" rtlCol="0"/>
            <a:lstStyle/>
            <a:p>
              <a:endParaRPr/>
            </a:p>
          </p:txBody>
        </p:sp>
        <p:sp>
          <p:nvSpPr>
            <p:cNvPr id="32" name="object 46">
              <a:extLst>
                <a:ext uri="{FF2B5EF4-FFF2-40B4-BE49-F238E27FC236}">
                  <a16:creationId xmlns:a16="http://schemas.microsoft.com/office/drawing/2014/main" xmlns="" id="{ABC866C1-8AD1-4A49-B462-E8D7B16BDAC5}"/>
                </a:ext>
              </a:extLst>
            </p:cNvPr>
            <p:cNvSpPr/>
            <p:nvPr/>
          </p:nvSpPr>
          <p:spPr>
            <a:xfrm>
              <a:off x="5738321" y="17089704"/>
              <a:ext cx="3926204" cy="0"/>
            </a:xfrm>
            <a:custGeom>
              <a:avLst/>
              <a:gdLst/>
              <a:ahLst/>
              <a:cxnLst/>
              <a:rect l="l" t="t" r="r" b="b"/>
              <a:pathLst>
                <a:path w="3926204">
                  <a:moveTo>
                    <a:pt x="0" y="0"/>
                  </a:moveTo>
                  <a:lnTo>
                    <a:pt x="3926129" y="0"/>
                  </a:lnTo>
                </a:path>
              </a:pathLst>
            </a:custGeom>
            <a:ln w="40752">
              <a:solidFill>
                <a:srgbClr val="003399"/>
              </a:solidFill>
            </a:ln>
          </p:spPr>
          <p:txBody>
            <a:bodyPr wrap="square" lIns="0" tIns="0" rIns="0" bIns="0" rtlCol="0"/>
            <a:lstStyle/>
            <a:p>
              <a:endParaRPr/>
            </a:p>
          </p:txBody>
        </p:sp>
        <p:sp>
          <p:nvSpPr>
            <p:cNvPr id="33" name="object 47">
              <a:extLst>
                <a:ext uri="{FF2B5EF4-FFF2-40B4-BE49-F238E27FC236}">
                  <a16:creationId xmlns:a16="http://schemas.microsoft.com/office/drawing/2014/main" xmlns="" id="{A64D88FF-A0FD-40A3-9E4D-AC97103AB4D6}"/>
                </a:ext>
              </a:extLst>
            </p:cNvPr>
            <p:cNvSpPr/>
            <p:nvPr/>
          </p:nvSpPr>
          <p:spPr>
            <a:xfrm>
              <a:off x="7464267" y="12946325"/>
              <a:ext cx="457834" cy="435609"/>
            </a:xfrm>
            <a:custGeom>
              <a:avLst/>
              <a:gdLst/>
              <a:ahLst/>
              <a:cxnLst/>
              <a:rect l="l" t="t" r="r" b="b"/>
              <a:pathLst>
                <a:path w="457834" h="435609">
                  <a:moveTo>
                    <a:pt x="228650" y="0"/>
                  </a:moveTo>
                  <a:lnTo>
                    <a:pt x="168396" y="157741"/>
                  </a:lnTo>
                  <a:lnTo>
                    <a:pt x="0" y="166512"/>
                  </a:lnTo>
                  <a:lnTo>
                    <a:pt x="131371" y="272418"/>
                  </a:lnTo>
                  <a:lnTo>
                    <a:pt x="87553" y="435387"/>
                  </a:lnTo>
                  <a:lnTo>
                    <a:pt x="228977" y="343235"/>
                  </a:lnTo>
                  <a:lnTo>
                    <a:pt x="345526" y="343235"/>
                  </a:lnTo>
                  <a:lnTo>
                    <a:pt x="326331" y="272251"/>
                  </a:lnTo>
                  <a:lnTo>
                    <a:pt x="457519" y="166101"/>
                  </a:lnTo>
                  <a:lnTo>
                    <a:pt x="289046" y="157599"/>
                  </a:lnTo>
                  <a:lnTo>
                    <a:pt x="228650" y="0"/>
                  </a:lnTo>
                  <a:close/>
                </a:path>
                <a:path w="457834" h="435609">
                  <a:moveTo>
                    <a:pt x="345526" y="343235"/>
                  </a:moveTo>
                  <a:lnTo>
                    <a:pt x="228977" y="343235"/>
                  </a:lnTo>
                  <a:lnTo>
                    <a:pt x="370367" y="435102"/>
                  </a:lnTo>
                  <a:lnTo>
                    <a:pt x="345526" y="343235"/>
                  </a:lnTo>
                  <a:close/>
                </a:path>
              </a:pathLst>
            </a:custGeom>
            <a:solidFill>
              <a:srgbClr val="003399"/>
            </a:solidFill>
          </p:spPr>
          <p:txBody>
            <a:bodyPr wrap="square" lIns="0" tIns="0" rIns="0" bIns="0" rtlCol="0"/>
            <a:lstStyle/>
            <a:p>
              <a:endParaRPr/>
            </a:p>
          </p:txBody>
        </p:sp>
        <p:sp>
          <p:nvSpPr>
            <p:cNvPr id="34" name="object 48">
              <a:extLst>
                <a:ext uri="{FF2B5EF4-FFF2-40B4-BE49-F238E27FC236}">
                  <a16:creationId xmlns:a16="http://schemas.microsoft.com/office/drawing/2014/main" xmlns="" id="{2664F15B-F0EE-4284-BC77-C6F24E369C17}"/>
                </a:ext>
              </a:extLst>
            </p:cNvPr>
            <p:cNvSpPr/>
            <p:nvPr/>
          </p:nvSpPr>
          <p:spPr>
            <a:xfrm>
              <a:off x="9186595" y="14648322"/>
              <a:ext cx="436245" cy="457834"/>
            </a:xfrm>
            <a:custGeom>
              <a:avLst/>
              <a:gdLst/>
              <a:ahLst/>
              <a:cxnLst/>
              <a:rect l="l" t="t" r="r" b="b"/>
              <a:pathLst>
                <a:path w="436245" h="457834">
                  <a:moveTo>
                    <a:pt x="277002" y="326817"/>
                  </a:moveTo>
                  <a:lnTo>
                    <a:pt x="164325" y="326817"/>
                  </a:lnTo>
                  <a:lnTo>
                    <a:pt x="271145" y="457452"/>
                  </a:lnTo>
                  <a:lnTo>
                    <a:pt x="277002" y="326817"/>
                  </a:lnTo>
                  <a:close/>
                </a:path>
                <a:path w="436245" h="457834">
                  <a:moveTo>
                    <a:pt x="0" y="88918"/>
                  </a:moveTo>
                  <a:lnTo>
                    <a:pt x="92839" y="229848"/>
                  </a:lnTo>
                  <a:lnTo>
                    <a:pt x="1717" y="371749"/>
                  </a:lnTo>
                  <a:lnTo>
                    <a:pt x="164325" y="326817"/>
                  </a:lnTo>
                  <a:lnTo>
                    <a:pt x="277002" y="326817"/>
                  </a:lnTo>
                  <a:lnTo>
                    <a:pt x="278701" y="288921"/>
                  </a:lnTo>
                  <a:lnTo>
                    <a:pt x="436083" y="227762"/>
                  </a:lnTo>
                  <a:lnTo>
                    <a:pt x="278006" y="168262"/>
                  </a:lnTo>
                  <a:lnTo>
                    <a:pt x="275921" y="131815"/>
                  </a:lnTo>
                  <a:lnTo>
                    <a:pt x="163111" y="131815"/>
                  </a:lnTo>
                  <a:lnTo>
                    <a:pt x="0" y="88918"/>
                  </a:lnTo>
                  <a:close/>
                </a:path>
                <a:path w="436245" h="457834">
                  <a:moveTo>
                    <a:pt x="268381" y="0"/>
                  </a:moveTo>
                  <a:lnTo>
                    <a:pt x="163111" y="131815"/>
                  </a:lnTo>
                  <a:lnTo>
                    <a:pt x="275921" y="131815"/>
                  </a:lnTo>
                  <a:lnTo>
                    <a:pt x="268381" y="0"/>
                  </a:lnTo>
                  <a:close/>
                </a:path>
              </a:pathLst>
            </a:custGeom>
            <a:solidFill>
              <a:srgbClr val="003399"/>
            </a:solidFill>
          </p:spPr>
          <p:txBody>
            <a:bodyPr wrap="square" lIns="0" tIns="0" rIns="0" bIns="0" rtlCol="0"/>
            <a:lstStyle/>
            <a:p>
              <a:endParaRPr/>
            </a:p>
          </p:txBody>
        </p:sp>
        <p:sp>
          <p:nvSpPr>
            <p:cNvPr id="35" name="object 49">
              <a:extLst>
                <a:ext uri="{FF2B5EF4-FFF2-40B4-BE49-F238E27FC236}">
                  <a16:creationId xmlns:a16="http://schemas.microsoft.com/office/drawing/2014/main" xmlns="" id="{2FC07BAC-04B6-430A-9BFE-3F2F16ABE0FC}"/>
                </a:ext>
              </a:extLst>
            </p:cNvPr>
            <p:cNvSpPr/>
            <p:nvPr/>
          </p:nvSpPr>
          <p:spPr>
            <a:xfrm>
              <a:off x="8916999" y="15507118"/>
              <a:ext cx="448309" cy="455295"/>
            </a:xfrm>
            <a:custGeom>
              <a:avLst/>
              <a:gdLst/>
              <a:ahLst/>
              <a:cxnLst/>
              <a:rect l="l" t="t" r="r" b="b"/>
              <a:pathLst>
                <a:path w="448309" h="455294">
                  <a:moveTo>
                    <a:pt x="140092" y="0"/>
                  </a:moveTo>
                  <a:lnTo>
                    <a:pt x="149926" y="168430"/>
                  </a:lnTo>
                  <a:lnTo>
                    <a:pt x="0" y="245596"/>
                  </a:lnTo>
                  <a:lnTo>
                    <a:pt x="163211" y="288225"/>
                  </a:lnTo>
                  <a:lnTo>
                    <a:pt x="190260" y="454763"/>
                  </a:lnTo>
                  <a:lnTo>
                    <a:pt x="281189" y="312685"/>
                  </a:lnTo>
                  <a:lnTo>
                    <a:pt x="426855" y="312685"/>
                  </a:lnTo>
                  <a:lnTo>
                    <a:pt x="341007" y="207884"/>
                  </a:lnTo>
                  <a:lnTo>
                    <a:pt x="385954" y="118857"/>
                  </a:lnTo>
                  <a:lnTo>
                    <a:pt x="259837" y="118857"/>
                  </a:lnTo>
                  <a:lnTo>
                    <a:pt x="140092" y="0"/>
                  </a:lnTo>
                  <a:close/>
                </a:path>
                <a:path w="448309" h="455294">
                  <a:moveTo>
                    <a:pt x="426855" y="312685"/>
                  </a:moveTo>
                  <a:lnTo>
                    <a:pt x="281189" y="312685"/>
                  </a:lnTo>
                  <a:lnTo>
                    <a:pt x="448078" y="338594"/>
                  </a:lnTo>
                  <a:lnTo>
                    <a:pt x="426855" y="312685"/>
                  </a:lnTo>
                  <a:close/>
                </a:path>
                <a:path w="448309" h="455294">
                  <a:moveTo>
                    <a:pt x="416959" y="57447"/>
                  </a:moveTo>
                  <a:lnTo>
                    <a:pt x="259837" y="118857"/>
                  </a:lnTo>
                  <a:lnTo>
                    <a:pt x="385954" y="118857"/>
                  </a:lnTo>
                  <a:lnTo>
                    <a:pt x="416959" y="57447"/>
                  </a:lnTo>
                  <a:close/>
                </a:path>
              </a:pathLst>
            </a:custGeom>
            <a:solidFill>
              <a:srgbClr val="003399"/>
            </a:solidFill>
          </p:spPr>
          <p:txBody>
            <a:bodyPr wrap="square" lIns="0" tIns="0" rIns="0" bIns="0" rtlCol="0"/>
            <a:lstStyle/>
            <a:p>
              <a:endParaRPr/>
            </a:p>
          </p:txBody>
        </p:sp>
        <p:sp>
          <p:nvSpPr>
            <p:cNvPr id="36" name="object 50">
              <a:extLst>
                <a:ext uri="{FF2B5EF4-FFF2-40B4-BE49-F238E27FC236}">
                  <a16:creationId xmlns:a16="http://schemas.microsoft.com/office/drawing/2014/main" xmlns="" id="{E324CE4C-DE43-489E-A5B8-EBA137E11F08}"/>
                </a:ext>
              </a:extLst>
            </p:cNvPr>
            <p:cNvSpPr/>
            <p:nvPr/>
          </p:nvSpPr>
          <p:spPr>
            <a:xfrm>
              <a:off x="7461848" y="16379815"/>
              <a:ext cx="457834" cy="436245"/>
            </a:xfrm>
            <a:custGeom>
              <a:avLst/>
              <a:gdLst/>
              <a:ahLst/>
              <a:cxnLst/>
              <a:rect l="l" t="t" r="r" b="b"/>
              <a:pathLst>
                <a:path w="457834" h="436244">
                  <a:moveTo>
                    <a:pt x="85903" y="1549"/>
                  </a:moveTo>
                  <a:lnTo>
                    <a:pt x="130701" y="164258"/>
                  </a:lnTo>
                  <a:lnTo>
                    <a:pt x="0" y="271003"/>
                  </a:lnTo>
                  <a:lnTo>
                    <a:pt x="168539" y="278592"/>
                  </a:lnTo>
                  <a:lnTo>
                    <a:pt x="229597" y="436057"/>
                  </a:lnTo>
                  <a:lnTo>
                    <a:pt x="289155" y="277972"/>
                  </a:lnTo>
                  <a:lnTo>
                    <a:pt x="457477" y="268540"/>
                  </a:lnTo>
                  <a:lnTo>
                    <a:pt x="325669" y="163077"/>
                  </a:lnTo>
                  <a:lnTo>
                    <a:pt x="344266" y="92738"/>
                  </a:lnTo>
                  <a:lnTo>
                    <a:pt x="227729" y="92738"/>
                  </a:lnTo>
                  <a:lnTo>
                    <a:pt x="85903" y="1549"/>
                  </a:lnTo>
                  <a:close/>
                </a:path>
                <a:path w="457834" h="436244">
                  <a:moveTo>
                    <a:pt x="368784" y="0"/>
                  </a:moveTo>
                  <a:lnTo>
                    <a:pt x="227729" y="92738"/>
                  </a:lnTo>
                  <a:lnTo>
                    <a:pt x="344266" y="92738"/>
                  </a:lnTo>
                  <a:lnTo>
                    <a:pt x="368784" y="0"/>
                  </a:lnTo>
                  <a:close/>
                </a:path>
              </a:pathLst>
            </a:custGeom>
            <a:solidFill>
              <a:srgbClr val="003399"/>
            </a:solidFill>
          </p:spPr>
          <p:txBody>
            <a:bodyPr wrap="square" lIns="0" tIns="0" rIns="0" bIns="0" rtlCol="0"/>
            <a:lstStyle/>
            <a:p>
              <a:endParaRPr/>
            </a:p>
          </p:txBody>
        </p:sp>
        <p:sp>
          <p:nvSpPr>
            <p:cNvPr id="37" name="object 51">
              <a:extLst>
                <a:ext uri="{FF2B5EF4-FFF2-40B4-BE49-F238E27FC236}">
                  <a16:creationId xmlns:a16="http://schemas.microsoft.com/office/drawing/2014/main" xmlns="" id="{C19DC435-2E19-425E-A137-6AE089F877F2}"/>
                </a:ext>
              </a:extLst>
            </p:cNvPr>
            <p:cNvSpPr/>
            <p:nvPr/>
          </p:nvSpPr>
          <p:spPr>
            <a:xfrm>
              <a:off x="6615689" y="16115360"/>
              <a:ext cx="454659" cy="448945"/>
            </a:xfrm>
            <a:custGeom>
              <a:avLst/>
              <a:gdLst/>
              <a:ahLst/>
              <a:cxnLst/>
              <a:rect l="l" t="t" r="r" b="b"/>
              <a:pathLst>
                <a:path w="454659" h="448944">
                  <a:moveTo>
                    <a:pt x="207951" y="0"/>
                  </a:moveTo>
                  <a:lnTo>
                    <a:pt x="166411" y="163588"/>
                  </a:lnTo>
                  <a:lnTo>
                    <a:pt x="0" y="191516"/>
                  </a:lnTo>
                  <a:lnTo>
                    <a:pt x="142638" y="281708"/>
                  </a:lnTo>
                  <a:lnTo>
                    <a:pt x="117793" y="448631"/>
                  </a:lnTo>
                  <a:lnTo>
                    <a:pt x="247808" y="340865"/>
                  </a:lnTo>
                  <a:lnTo>
                    <a:pt x="368936" y="340865"/>
                  </a:lnTo>
                  <a:lnTo>
                    <a:pt x="336425" y="259066"/>
                  </a:lnTo>
                  <a:lnTo>
                    <a:pt x="443896" y="149490"/>
                  </a:lnTo>
                  <a:lnTo>
                    <a:pt x="286081" y="149490"/>
                  </a:lnTo>
                  <a:lnTo>
                    <a:pt x="207951" y="0"/>
                  </a:lnTo>
                  <a:close/>
                </a:path>
                <a:path w="454659" h="448944">
                  <a:moveTo>
                    <a:pt x="368936" y="340865"/>
                  </a:moveTo>
                  <a:lnTo>
                    <a:pt x="247808" y="340865"/>
                  </a:lnTo>
                  <a:lnTo>
                    <a:pt x="398731" y="415828"/>
                  </a:lnTo>
                  <a:lnTo>
                    <a:pt x="368936" y="340865"/>
                  </a:lnTo>
                  <a:close/>
                </a:path>
                <a:path w="454659" h="448944">
                  <a:moveTo>
                    <a:pt x="454511" y="138668"/>
                  </a:moveTo>
                  <a:lnTo>
                    <a:pt x="286081" y="149490"/>
                  </a:lnTo>
                  <a:lnTo>
                    <a:pt x="443896" y="149490"/>
                  </a:lnTo>
                  <a:lnTo>
                    <a:pt x="454511" y="138668"/>
                  </a:lnTo>
                  <a:close/>
                </a:path>
              </a:pathLst>
            </a:custGeom>
            <a:solidFill>
              <a:srgbClr val="003399"/>
            </a:solidFill>
          </p:spPr>
          <p:txBody>
            <a:bodyPr wrap="square" lIns="0" tIns="0" rIns="0" bIns="0" rtlCol="0"/>
            <a:lstStyle/>
            <a:p>
              <a:endParaRPr/>
            </a:p>
          </p:txBody>
        </p:sp>
        <p:sp>
          <p:nvSpPr>
            <p:cNvPr id="38" name="object 52">
              <a:extLst>
                <a:ext uri="{FF2B5EF4-FFF2-40B4-BE49-F238E27FC236}">
                  <a16:creationId xmlns:a16="http://schemas.microsoft.com/office/drawing/2014/main" xmlns="" id="{CC7876B9-131E-46E1-BF0A-C5D20DEC17A5}"/>
                </a:ext>
              </a:extLst>
            </p:cNvPr>
            <p:cNvSpPr/>
            <p:nvPr/>
          </p:nvSpPr>
          <p:spPr>
            <a:xfrm>
              <a:off x="6026109" y="15526494"/>
              <a:ext cx="446405" cy="455930"/>
            </a:xfrm>
            <a:custGeom>
              <a:avLst/>
              <a:gdLst/>
              <a:ahLst/>
              <a:cxnLst/>
              <a:rect l="l" t="t" r="r" b="b"/>
              <a:pathLst>
                <a:path w="446404" h="455930">
                  <a:moveTo>
                    <a:pt x="279964" y="315902"/>
                  </a:moveTo>
                  <a:lnTo>
                    <a:pt x="166378" y="315902"/>
                  </a:lnTo>
                  <a:lnTo>
                    <a:pt x="260389" y="455826"/>
                  </a:lnTo>
                  <a:lnTo>
                    <a:pt x="279964" y="315902"/>
                  </a:lnTo>
                  <a:close/>
                </a:path>
                <a:path w="446404" h="455930">
                  <a:moveTo>
                    <a:pt x="24769" y="63729"/>
                  </a:moveTo>
                  <a:lnTo>
                    <a:pt x="104181" y="212550"/>
                  </a:lnTo>
                  <a:lnTo>
                    <a:pt x="0" y="345413"/>
                  </a:lnTo>
                  <a:lnTo>
                    <a:pt x="166378" y="315902"/>
                  </a:lnTo>
                  <a:lnTo>
                    <a:pt x="279964" y="315902"/>
                  </a:lnTo>
                  <a:lnTo>
                    <a:pt x="283760" y="288761"/>
                  </a:lnTo>
                  <a:lnTo>
                    <a:pt x="445992" y="242455"/>
                  </a:lnTo>
                  <a:lnTo>
                    <a:pt x="294223" y="168614"/>
                  </a:lnTo>
                  <a:lnTo>
                    <a:pt x="295909" y="121663"/>
                  </a:lnTo>
                  <a:lnTo>
                    <a:pt x="183257" y="121663"/>
                  </a:lnTo>
                  <a:lnTo>
                    <a:pt x="24769" y="63729"/>
                  </a:lnTo>
                  <a:close/>
                </a:path>
                <a:path w="446404" h="455930">
                  <a:moveTo>
                    <a:pt x="300279" y="0"/>
                  </a:moveTo>
                  <a:lnTo>
                    <a:pt x="183257" y="121663"/>
                  </a:lnTo>
                  <a:lnTo>
                    <a:pt x="295909" y="121663"/>
                  </a:lnTo>
                  <a:lnTo>
                    <a:pt x="300279" y="0"/>
                  </a:lnTo>
                  <a:close/>
                </a:path>
              </a:pathLst>
            </a:custGeom>
            <a:solidFill>
              <a:srgbClr val="003399"/>
            </a:solidFill>
          </p:spPr>
          <p:txBody>
            <a:bodyPr wrap="square" lIns="0" tIns="0" rIns="0" bIns="0" rtlCol="0"/>
            <a:lstStyle/>
            <a:p>
              <a:endParaRPr/>
            </a:p>
          </p:txBody>
        </p:sp>
        <p:sp>
          <p:nvSpPr>
            <p:cNvPr id="39" name="object 53">
              <a:extLst>
                <a:ext uri="{FF2B5EF4-FFF2-40B4-BE49-F238E27FC236}">
                  <a16:creationId xmlns:a16="http://schemas.microsoft.com/office/drawing/2014/main" xmlns="" id="{700AA541-8734-4E46-8E42-1581E851C9DE}"/>
                </a:ext>
              </a:extLst>
            </p:cNvPr>
            <p:cNvSpPr/>
            <p:nvPr/>
          </p:nvSpPr>
          <p:spPr>
            <a:xfrm>
              <a:off x="5753134" y="14655737"/>
              <a:ext cx="436245" cy="457834"/>
            </a:xfrm>
            <a:custGeom>
              <a:avLst/>
              <a:gdLst/>
              <a:ahLst/>
              <a:cxnLst/>
              <a:rect l="l" t="t" r="r" b="b"/>
              <a:pathLst>
                <a:path w="436245" h="457834">
                  <a:moveTo>
                    <a:pt x="165054" y="0"/>
                  </a:moveTo>
                  <a:lnTo>
                    <a:pt x="157456" y="168572"/>
                  </a:lnTo>
                  <a:lnTo>
                    <a:pt x="0" y="229655"/>
                  </a:lnTo>
                  <a:lnTo>
                    <a:pt x="158152" y="289189"/>
                  </a:lnTo>
                  <a:lnTo>
                    <a:pt x="167701" y="457527"/>
                  </a:lnTo>
                  <a:lnTo>
                    <a:pt x="273013" y="325711"/>
                  </a:lnTo>
                  <a:lnTo>
                    <a:pt x="407849" y="325711"/>
                  </a:lnTo>
                  <a:lnTo>
                    <a:pt x="343319" y="227704"/>
                  </a:lnTo>
                  <a:lnTo>
                    <a:pt x="405576" y="130743"/>
                  </a:lnTo>
                  <a:lnTo>
                    <a:pt x="271840" y="130743"/>
                  </a:lnTo>
                  <a:lnTo>
                    <a:pt x="165054" y="0"/>
                  </a:lnTo>
                  <a:close/>
                </a:path>
                <a:path w="436245" h="457834">
                  <a:moveTo>
                    <a:pt x="407849" y="325711"/>
                  </a:moveTo>
                  <a:lnTo>
                    <a:pt x="273013" y="325711"/>
                  </a:lnTo>
                  <a:lnTo>
                    <a:pt x="436116" y="368642"/>
                  </a:lnTo>
                  <a:lnTo>
                    <a:pt x="407849" y="325711"/>
                  </a:lnTo>
                  <a:close/>
                </a:path>
                <a:path w="436245" h="457834">
                  <a:moveTo>
                    <a:pt x="434432" y="85802"/>
                  </a:moveTo>
                  <a:lnTo>
                    <a:pt x="271840" y="130743"/>
                  </a:lnTo>
                  <a:lnTo>
                    <a:pt x="405576" y="130743"/>
                  </a:lnTo>
                  <a:lnTo>
                    <a:pt x="434432" y="85802"/>
                  </a:lnTo>
                  <a:close/>
                </a:path>
              </a:pathLst>
            </a:custGeom>
            <a:solidFill>
              <a:srgbClr val="003399"/>
            </a:solidFill>
          </p:spPr>
          <p:txBody>
            <a:bodyPr wrap="square" lIns="0" tIns="0" rIns="0" bIns="0" rtlCol="0"/>
            <a:lstStyle/>
            <a:p>
              <a:endParaRPr/>
            </a:p>
          </p:txBody>
        </p:sp>
        <p:sp>
          <p:nvSpPr>
            <p:cNvPr id="40" name="object 54">
              <a:extLst>
                <a:ext uri="{FF2B5EF4-FFF2-40B4-BE49-F238E27FC236}">
                  <a16:creationId xmlns:a16="http://schemas.microsoft.com/office/drawing/2014/main" xmlns="" id="{6097D6FE-26FB-4E32-AFCF-D90BF1868973}"/>
                </a:ext>
              </a:extLst>
            </p:cNvPr>
            <p:cNvSpPr/>
            <p:nvPr/>
          </p:nvSpPr>
          <p:spPr>
            <a:xfrm>
              <a:off x="6008823" y="13803110"/>
              <a:ext cx="448309" cy="455295"/>
            </a:xfrm>
            <a:custGeom>
              <a:avLst/>
              <a:gdLst/>
              <a:ahLst/>
              <a:cxnLst/>
              <a:rect l="l" t="t" r="r" b="b"/>
              <a:pathLst>
                <a:path w="448310" h="455294">
                  <a:moveTo>
                    <a:pt x="301553" y="336107"/>
                  </a:moveTo>
                  <a:lnTo>
                    <a:pt x="188727" y="336107"/>
                  </a:lnTo>
                  <a:lnTo>
                    <a:pt x="308681" y="454721"/>
                  </a:lnTo>
                  <a:lnTo>
                    <a:pt x="301553" y="336107"/>
                  </a:lnTo>
                  <a:close/>
                </a:path>
                <a:path w="448310" h="455294">
                  <a:moveTo>
                    <a:pt x="0" y="116687"/>
                  </a:moveTo>
                  <a:lnTo>
                    <a:pt x="107372" y="247171"/>
                  </a:lnTo>
                  <a:lnTo>
                    <a:pt x="31672" y="397818"/>
                  </a:lnTo>
                  <a:lnTo>
                    <a:pt x="188727" y="336107"/>
                  </a:lnTo>
                  <a:lnTo>
                    <a:pt x="301553" y="336107"/>
                  </a:lnTo>
                  <a:lnTo>
                    <a:pt x="298554" y="286190"/>
                  </a:lnTo>
                  <a:lnTo>
                    <a:pt x="448304" y="208730"/>
                  </a:lnTo>
                  <a:lnTo>
                    <a:pt x="284908" y="166528"/>
                  </a:lnTo>
                  <a:lnTo>
                    <a:pt x="280924" y="142261"/>
                  </a:lnTo>
                  <a:lnTo>
                    <a:pt x="166931" y="142261"/>
                  </a:lnTo>
                  <a:lnTo>
                    <a:pt x="0" y="116687"/>
                  </a:lnTo>
                  <a:close/>
                </a:path>
                <a:path w="448310" h="455294">
                  <a:moveTo>
                    <a:pt x="257567" y="0"/>
                  </a:moveTo>
                  <a:lnTo>
                    <a:pt x="166931" y="142261"/>
                  </a:lnTo>
                  <a:lnTo>
                    <a:pt x="280924" y="142261"/>
                  </a:lnTo>
                  <a:lnTo>
                    <a:pt x="257567" y="0"/>
                  </a:lnTo>
                  <a:close/>
                </a:path>
              </a:pathLst>
            </a:custGeom>
            <a:solidFill>
              <a:srgbClr val="003399"/>
            </a:solidFill>
          </p:spPr>
          <p:txBody>
            <a:bodyPr wrap="square" lIns="0" tIns="0" rIns="0" bIns="0" rtlCol="0"/>
            <a:lstStyle/>
            <a:p>
              <a:endParaRPr/>
            </a:p>
          </p:txBody>
        </p:sp>
        <p:sp>
          <p:nvSpPr>
            <p:cNvPr id="41" name="object 55">
              <a:extLst>
                <a:ext uri="{FF2B5EF4-FFF2-40B4-BE49-F238E27FC236}">
                  <a16:creationId xmlns:a16="http://schemas.microsoft.com/office/drawing/2014/main" xmlns="" id="{FE6B209E-1AE7-4FAA-B5BB-0CBBB137C95E}"/>
                </a:ext>
              </a:extLst>
            </p:cNvPr>
            <p:cNvSpPr/>
            <p:nvPr/>
          </p:nvSpPr>
          <p:spPr>
            <a:xfrm>
              <a:off x="6607430" y="13204825"/>
              <a:ext cx="455295" cy="447675"/>
            </a:xfrm>
            <a:custGeom>
              <a:avLst/>
              <a:gdLst/>
              <a:ahLst/>
              <a:cxnLst/>
              <a:rect l="l" t="t" r="r" b="b"/>
              <a:pathLst>
                <a:path w="455295" h="447675">
                  <a:moveTo>
                    <a:pt x="114308" y="0"/>
                  </a:moveTo>
                  <a:lnTo>
                    <a:pt x="141315" y="166813"/>
                  </a:lnTo>
                  <a:lnTo>
                    <a:pt x="0" y="258781"/>
                  </a:lnTo>
                  <a:lnTo>
                    <a:pt x="166746" y="284598"/>
                  </a:lnTo>
                  <a:lnTo>
                    <a:pt x="210598" y="447508"/>
                  </a:lnTo>
                  <a:lnTo>
                    <a:pt x="286776" y="296853"/>
                  </a:lnTo>
                  <a:lnTo>
                    <a:pt x="446576" y="296853"/>
                  </a:lnTo>
                  <a:lnTo>
                    <a:pt x="335286" y="186582"/>
                  </a:lnTo>
                  <a:lnTo>
                    <a:pt x="366021" y="106183"/>
                  </a:lnTo>
                  <a:lnTo>
                    <a:pt x="245605" y="106183"/>
                  </a:lnTo>
                  <a:lnTo>
                    <a:pt x="114308" y="0"/>
                  </a:lnTo>
                  <a:close/>
                </a:path>
                <a:path w="455295" h="447675">
                  <a:moveTo>
                    <a:pt x="446576" y="296853"/>
                  </a:moveTo>
                  <a:lnTo>
                    <a:pt x="286776" y="296853"/>
                  </a:lnTo>
                  <a:lnTo>
                    <a:pt x="455140" y="305339"/>
                  </a:lnTo>
                  <a:lnTo>
                    <a:pt x="446576" y="296853"/>
                  </a:lnTo>
                  <a:close/>
                </a:path>
                <a:path w="455295" h="447675">
                  <a:moveTo>
                    <a:pt x="395539" y="28966"/>
                  </a:moveTo>
                  <a:lnTo>
                    <a:pt x="245605" y="106183"/>
                  </a:lnTo>
                  <a:lnTo>
                    <a:pt x="366021" y="106183"/>
                  </a:lnTo>
                  <a:lnTo>
                    <a:pt x="395539" y="28966"/>
                  </a:lnTo>
                  <a:close/>
                </a:path>
              </a:pathLst>
            </a:custGeom>
            <a:solidFill>
              <a:srgbClr val="003399"/>
            </a:solidFill>
          </p:spPr>
          <p:txBody>
            <a:bodyPr wrap="square" lIns="0" tIns="0" rIns="0" bIns="0" rtlCol="0"/>
            <a:lstStyle/>
            <a:p>
              <a:endParaRPr/>
            </a:p>
          </p:txBody>
        </p:sp>
        <p:sp>
          <p:nvSpPr>
            <p:cNvPr id="42" name="object 56">
              <a:extLst>
                <a:ext uri="{FF2B5EF4-FFF2-40B4-BE49-F238E27FC236}">
                  <a16:creationId xmlns:a16="http://schemas.microsoft.com/office/drawing/2014/main" xmlns="" id="{BE9C54B3-81B8-467E-9C90-E51C75AF1C5E}"/>
                </a:ext>
              </a:extLst>
            </p:cNvPr>
            <p:cNvSpPr/>
            <p:nvPr/>
          </p:nvSpPr>
          <p:spPr>
            <a:xfrm>
              <a:off x="6531439" y="13210486"/>
              <a:ext cx="3078385" cy="3726956"/>
            </a:xfrm>
            <a:prstGeom prst="rect">
              <a:avLst/>
            </a:prstGeom>
            <a:blipFill>
              <a:blip r:embed="rId3" cstate="print"/>
              <a:stretch>
                <a:fillRect/>
              </a:stretch>
            </a:blipFill>
          </p:spPr>
          <p:txBody>
            <a:bodyPr wrap="square" lIns="0" tIns="0" rIns="0" bIns="0" rtlCol="0"/>
            <a:lstStyle/>
            <a:p>
              <a:endParaRPr/>
            </a:p>
          </p:txBody>
        </p:sp>
      </p:grpSp>
    </p:spTree>
    <p:extLst>
      <p:ext uri="{BB962C8B-B14F-4D97-AF65-F5344CB8AC3E}">
        <p14:creationId xmlns:p14="http://schemas.microsoft.com/office/powerpoint/2010/main" val="1873241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Intestazione sezione">
    <p:bg>
      <p:bgPr>
        <a:solidFill>
          <a:schemeClr val="tx1"/>
        </a:solidFill>
        <a:effectLst/>
      </p:bgPr>
    </p:bg>
    <p:spTree>
      <p:nvGrpSpPr>
        <p:cNvPr id="1" name=""/>
        <p:cNvGrpSpPr/>
        <p:nvPr/>
      </p:nvGrpSpPr>
      <p:grpSpPr>
        <a:xfrm>
          <a:off x="0" y="0"/>
          <a:ext cx="0" cy="0"/>
          <a:chOff x="0" y="0"/>
          <a:chExt cx="0" cy="0"/>
        </a:xfrm>
      </p:grpSpPr>
      <p:pic>
        <p:nvPicPr>
          <p:cNvPr id="16" name="Immagine 15">
            <a:extLst>
              <a:ext uri="{FF2B5EF4-FFF2-40B4-BE49-F238E27FC236}">
                <a16:creationId xmlns:a16="http://schemas.microsoft.com/office/drawing/2014/main" xmlns="" id="{14AB52F8-BE6C-4E5A-B8D7-3639B963CC7B}"/>
              </a:ext>
            </a:extLst>
          </p:cNvPr>
          <p:cNvPicPr>
            <a:picLocks noChangeAspect="1"/>
          </p:cNvPicPr>
          <p:nvPr/>
        </p:nvPicPr>
        <p:blipFill>
          <a:blip r:embed="rId2"/>
          <a:stretch>
            <a:fillRect/>
          </a:stretch>
        </p:blipFill>
        <p:spPr>
          <a:xfrm rot="19703064">
            <a:off x="10231893" y="2407144"/>
            <a:ext cx="6162675" cy="5905500"/>
          </a:xfrm>
          <a:prstGeom prst="rect">
            <a:avLst/>
          </a:prstGeom>
        </p:spPr>
      </p:pic>
      <p:sp>
        <p:nvSpPr>
          <p:cNvPr id="13" name="Rettangolo 12">
            <a:extLst>
              <a:ext uri="{FF2B5EF4-FFF2-40B4-BE49-F238E27FC236}">
                <a16:creationId xmlns:a16="http://schemas.microsoft.com/office/drawing/2014/main" xmlns="" id="{64B98025-FCAA-4D0A-8F6D-A573ACDE1096}"/>
              </a:ext>
            </a:extLst>
          </p:cNvPr>
          <p:cNvSpPr/>
          <p:nvPr/>
        </p:nvSpPr>
        <p:spPr>
          <a:xfrm>
            <a:off x="253038" y="0"/>
            <a:ext cx="892629" cy="119742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Date Placeholder 3">
            <a:extLst>
              <a:ext uri="{FF2B5EF4-FFF2-40B4-BE49-F238E27FC236}">
                <a16:creationId xmlns:a16="http://schemas.microsoft.com/office/drawing/2014/main" xmlns="" id="{BD6607C2-D022-49EB-9B93-D42BE23E0441}"/>
              </a:ext>
            </a:extLst>
          </p:cNvPr>
          <p:cNvSpPr>
            <a:spLocks noGrp="1"/>
          </p:cNvSpPr>
          <p:nvPr>
            <p:ph type="dt" sz="half" idx="10"/>
          </p:nvPr>
        </p:nvSpPr>
        <p:spPr>
          <a:xfrm>
            <a:off x="9334626" y="6259082"/>
            <a:ext cx="1343706" cy="365125"/>
          </a:xfrm>
        </p:spPr>
        <p:txBody>
          <a:bodyPr/>
          <a:lstStyle>
            <a:lvl1pPr>
              <a:defRPr>
                <a:solidFill>
                  <a:srgbClr val="003399"/>
                </a:solidFill>
              </a:defRPr>
            </a:lvl1pPr>
          </a:lstStyle>
          <a:p>
            <a:r>
              <a:rPr lang="it-IT"/>
              <a:t>30/09/2021</a:t>
            </a:r>
            <a:endParaRPr lang="en-US" dirty="0"/>
          </a:p>
        </p:txBody>
      </p:sp>
      <p:sp>
        <p:nvSpPr>
          <p:cNvPr id="19" name="Footer Placeholder 4">
            <a:extLst>
              <a:ext uri="{FF2B5EF4-FFF2-40B4-BE49-F238E27FC236}">
                <a16:creationId xmlns:a16="http://schemas.microsoft.com/office/drawing/2014/main" xmlns="" id="{1257F9D7-6DEA-4CCB-8A2A-EA6E9BD1A9D9}"/>
              </a:ext>
            </a:extLst>
          </p:cNvPr>
          <p:cNvSpPr>
            <a:spLocks noGrp="1"/>
          </p:cNvSpPr>
          <p:nvPr>
            <p:ph type="ftr" sz="quarter" idx="11"/>
          </p:nvPr>
        </p:nvSpPr>
        <p:spPr>
          <a:xfrm>
            <a:off x="451514" y="6259082"/>
            <a:ext cx="8644320" cy="365125"/>
          </a:xfrm>
        </p:spPr>
        <p:txBody>
          <a:bodyPr/>
          <a:lstStyle>
            <a:lvl1pPr>
              <a:defRPr>
                <a:solidFill>
                  <a:srgbClr val="003399"/>
                </a:solidFill>
              </a:defRPr>
            </a:lvl1pPr>
          </a:lstStyle>
          <a:p>
            <a:r>
              <a:rPr lang="it-IT"/>
              <a:t>AGENZIA DELLE DOGANE E DEI MONOPOLI – La posizione doganale delle unità da diporto unionali ed extraunionali  </a:t>
            </a:r>
            <a:endParaRPr lang="en-US" dirty="0"/>
          </a:p>
        </p:txBody>
      </p:sp>
      <p:sp>
        <p:nvSpPr>
          <p:cNvPr id="20" name="Slide Number Placeholder 5">
            <a:extLst>
              <a:ext uri="{FF2B5EF4-FFF2-40B4-BE49-F238E27FC236}">
                <a16:creationId xmlns:a16="http://schemas.microsoft.com/office/drawing/2014/main" xmlns="" id="{4F6307CD-C1A2-4CBF-8A67-A504ADBDE23E}"/>
              </a:ext>
            </a:extLst>
          </p:cNvPr>
          <p:cNvSpPr>
            <a:spLocks noGrp="1"/>
          </p:cNvSpPr>
          <p:nvPr>
            <p:ph type="sldNum" sz="quarter" idx="12"/>
          </p:nvPr>
        </p:nvSpPr>
        <p:spPr>
          <a:xfrm>
            <a:off x="10678331" y="6133608"/>
            <a:ext cx="1062155" cy="490599"/>
          </a:xfrm>
        </p:spPr>
        <p:txBody>
          <a:bodyPr/>
          <a:lstStyle>
            <a:lvl1pPr>
              <a:defRPr>
                <a:solidFill>
                  <a:srgbClr val="003399"/>
                </a:solidFill>
              </a:defRPr>
            </a:lvl1pPr>
          </a:lstStyle>
          <a:p>
            <a:fld id="{D57F1E4F-1CFF-5643-939E-217C01CDF565}" type="slidenum">
              <a:rPr lang="en-US" smtClean="0"/>
              <a:pPr/>
              <a:t>‹N›</a:t>
            </a:fld>
            <a:endParaRPr lang="en-US" dirty="0"/>
          </a:p>
        </p:txBody>
      </p:sp>
      <p:cxnSp>
        <p:nvCxnSpPr>
          <p:cNvPr id="21" name="Connettore diritto 20">
            <a:extLst>
              <a:ext uri="{FF2B5EF4-FFF2-40B4-BE49-F238E27FC236}">
                <a16:creationId xmlns:a16="http://schemas.microsoft.com/office/drawing/2014/main" xmlns="" id="{CD54785E-3FB7-42ED-A211-C4A1B8081C48}"/>
              </a:ext>
            </a:extLst>
          </p:cNvPr>
          <p:cNvCxnSpPr>
            <a:cxnSpLocks/>
          </p:cNvCxnSpPr>
          <p:nvPr/>
        </p:nvCxnSpPr>
        <p:spPr>
          <a:xfrm>
            <a:off x="239485" y="6111837"/>
            <a:ext cx="11501001" cy="0"/>
          </a:xfrm>
          <a:prstGeom prst="line">
            <a:avLst/>
          </a:prstGeom>
          <a:ln w="28575">
            <a:solidFill>
              <a:srgbClr val="003399"/>
            </a:solidFill>
          </a:ln>
        </p:spPr>
        <p:style>
          <a:lnRef idx="1">
            <a:schemeClr val="dk1"/>
          </a:lnRef>
          <a:fillRef idx="0">
            <a:schemeClr val="dk1"/>
          </a:fillRef>
          <a:effectRef idx="0">
            <a:schemeClr val="dk1"/>
          </a:effectRef>
          <a:fontRef idx="minor">
            <a:schemeClr val="tx1"/>
          </a:fontRef>
        </p:style>
      </p:cxnSp>
      <p:grpSp>
        <p:nvGrpSpPr>
          <p:cNvPr id="10" name="Group 9">
            <a:extLst>
              <a:ext uri="{FF2B5EF4-FFF2-40B4-BE49-F238E27FC236}">
                <a16:creationId xmlns:a16="http://schemas.microsoft.com/office/drawing/2014/main" xmlns="" id="{8E0DBAD0-3749-4CDF-A7CA-3FB68A9872D3}"/>
              </a:ext>
            </a:extLst>
          </p:cNvPr>
          <p:cNvGrpSpPr>
            <a:grpSpLocks noChangeAspect="1"/>
          </p:cNvGrpSpPr>
          <p:nvPr/>
        </p:nvGrpSpPr>
        <p:grpSpPr>
          <a:xfrm>
            <a:off x="345499" y="80904"/>
            <a:ext cx="707706" cy="1035621"/>
            <a:chOff x="5729731" y="12946325"/>
            <a:chExt cx="3934794" cy="5757967"/>
          </a:xfrm>
        </p:grpSpPr>
        <p:sp>
          <p:nvSpPr>
            <p:cNvPr id="11" name="object 44">
              <a:extLst>
                <a:ext uri="{FF2B5EF4-FFF2-40B4-BE49-F238E27FC236}">
                  <a16:creationId xmlns:a16="http://schemas.microsoft.com/office/drawing/2014/main" xmlns="" id="{6A4BB87A-2165-4385-9C60-190D66B0DE17}"/>
                </a:ext>
              </a:extLst>
            </p:cNvPr>
            <p:cNvSpPr/>
            <p:nvPr/>
          </p:nvSpPr>
          <p:spPr>
            <a:xfrm>
              <a:off x="8210008" y="17394287"/>
              <a:ext cx="1427480" cy="1310005"/>
            </a:xfrm>
            <a:custGeom>
              <a:avLst/>
              <a:gdLst/>
              <a:ahLst/>
              <a:cxnLst/>
              <a:rect l="l" t="t" r="r" b="b"/>
              <a:pathLst>
                <a:path w="1427479" h="1310005">
                  <a:moveTo>
                    <a:pt x="456120" y="0"/>
                  </a:moveTo>
                  <a:lnTo>
                    <a:pt x="108076" y="0"/>
                  </a:lnTo>
                  <a:lnTo>
                    <a:pt x="0" y="1309765"/>
                  </a:lnTo>
                  <a:lnTo>
                    <a:pt x="322402" y="1309765"/>
                  </a:lnTo>
                  <a:lnTo>
                    <a:pt x="362703" y="719885"/>
                  </a:lnTo>
                  <a:lnTo>
                    <a:pt x="365791" y="643809"/>
                  </a:lnTo>
                  <a:lnTo>
                    <a:pt x="365478" y="579079"/>
                  </a:lnTo>
                  <a:lnTo>
                    <a:pt x="363732" y="520514"/>
                  </a:lnTo>
                  <a:lnTo>
                    <a:pt x="362703" y="500081"/>
                  </a:lnTo>
                  <a:lnTo>
                    <a:pt x="628336" y="500081"/>
                  </a:lnTo>
                  <a:lnTo>
                    <a:pt x="456120" y="0"/>
                  </a:lnTo>
                  <a:close/>
                </a:path>
                <a:path w="1427479" h="1310005">
                  <a:moveTo>
                    <a:pt x="1361314" y="500081"/>
                  </a:moveTo>
                  <a:lnTo>
                    <a:pt x="1066145" y="500081"/>
                  </a:lnTo>
                  <a:lnTo>
                    <a:pt x="1062013" y="571512"/>
                  </a:lnTo>
                  <a:lnTo>
                    <a:pt x="1060635" y="618219"/>
                  </a:lnTo>
                  <a:lnTo>
                    <a:pt x="1062013" y="660808"/>
                  </a:lnTo>
                  <a:lnTo>
                    <a:pt x="1066145" y="719885"/>
                  </a:lnTo>
                  <a:lnTo>
                    <a:pt x="1106420" y="1309765"/>
                  </a:lnTo>
                  <a:lnTo>
                    <a:pt x="1426997" y="1309765"/>
                  </a:lnTo>
                  <a:lnTo>
                    <a:pt x="1361314" y="500081"/>
                  </a:lnTo>
                  <a:close/>
                </a:path>
                <a:path w="1427479" h="1310005">
                  <a:moveTo>
                    <a:pt x="628336" y="500081"/>
                  </a:moveTo>
                  <a:lnTo>
                    <a:pt x="366338" y="500081"/>
                  </a:lnTo>
                  <a:lnTo>
                    <a:pt x="392220" y="580800"/>
                  </a:lnTo>
                  <a:lnTo>
                    <a:pt x="408480" y="630602"/>
                  </a:lnTo>
                  <a:lnTo>
                    <a:pt x="421987" y="670095"/>
                  </a:lnTo>
                  <a:lnTo>
                    <a:pt x="439609" y="719885"/>
                  </a:lnTo>
                  <a:lnTo>
                    <a:pt x="577012" y="1099082"/>
                  </a:lnTo>
                  <a:lnTo>
                    <a:pt x="851802" y="1099082"/>
                  </a:lnTo>
                  <a:lnTo>
                    <a:pt x="971255" y="769342"/>
                  </a:lnTo>
                  <a:lnTo>
                    <a:pt x="712581" y="769342"/>
                  </a:lnTo>
                  <a:lnTo>
                    <a:pt x="690931" y="691790"/>
                  </a:lnTo>
                  <a:lnTo>
                    <a:pt x="676845" y="643425"/>
                  </a:lnTo>
                  <a:lnTo>
                    <a:pt x="664139" y="603985"/>
                  </a:lnTo>
                  <a:lnTo>
                    <a:pt x="628336" y="500081"/>
                  </a:lnTo>
                  <a:close/>
                </a:path>
                <a:path w="1427479" h="1310005">
                  <a:moveTo>
                    <a:pt x="1320747" y="0"/>
                  </a:moveTo>
                  <a:lnTo>
                    <a:pt x="972686" y="0"/>
                  </a:lnTo>
                  <a:lnTo>
                    <a:pt x="782175" y="553206"/>
                  </a:lnTo>
                  <a:lnTo>
                    <a:pt x="759516" y="622528"/>
                  </a:lnTo>
                  <a:lnTo>
                    <a:pt x="738227" y="692875"/>
                  </a:lnTo>
                  <a:lnTo>
                    <a:pt x="722431" y="747421"/>
                  </a:lnTo>
                  <a:lnTo>
                    <a:pt x="716250" y="769342"/>
                  </a:lnTo>
                  <a:lnTo>
                    <a:pt x="971255" y="769342"/>
                  </a:lnTo>
                  <a:lnTo>
                    <a:pt x="989171" y="719885"/>
                  </a:lnTo>
                  <a:lnTo>
                    <a:pt x="1012993" y="650774"/>
                  </a:lnTo>
                  <a:lnTo>
                    <a:pt x="1036814" y="579079"/>
                  </a:lnTo>
                  <a:lnTo>
                    <a:pt x="1055138" y="522836"/>
                  </a:lnTo>
                  <a:lnTo>
                    <a:pt x="1062468" y="500081"/>
                  </a:lnTo>
                  <a:lnTo>
                    <a:pt x="1361314" y="500081"/>
                  </a:lnTo>
                  <a:lnTo>
                    <a:pt x="1320747" y="0"/>
                  </a:lnTo>
                  <a:close/>
                </a:path>
              </a:pathLst>
            </a:custGeom>
            <a:solidFill>
              <a:srgbClr val="003399"/>
            </a:solidFill>
          </p:spPr>
          <p:txBody>
            <a:bodyPr wrap="square" lIns="0" tIns="0" rIns="0" bIns="0" rtlCol="0"/>
            <a:lstStyle/>
            <a:p>
              <a:endParaRPr/>
            </a:p>
          </p:txBody>
        </p:sp>
        <p:sp>
          <p:nvSpPr>
            <p:cNvPr id="12" name="object 45">
              <a:extLst>
                <a:ext uri="{FF2B5EF4-FFF2-40B4-BE49-F238E27FC236}">
                  <a16:creationId xmlns:a16="http://schemas.microsoft.com/office/drawing/2014/main" xmlns="" id="{DEC5B107-CE08-4C98-A862-854F4F0D5A6B}"/>
                </a:ext>
              </a:extLst>
            </p:cNvPr>
            <p:cNvSpPr/>
            <p:nvPr/>
          </p:nvSpPr>
          <p:spPr>
            <a:xfrm>
              <a:off x="5729731" y="17394280"/>
              <a:ext cx="2423795" cy="1310005"/>
            </a:xfrm>
            <a:custGeom>
              <a:avLst/>
              <a:gdLst/>
              <a:ahLst/>
              <a:cxnLst/>
              <a:rect l="l" t="t" r="r" b="b"/>
              <a:pathLst>
                <a:path w="2423795" h="1310005">
                  <a:moveTo>
                    <a:pt x="1747573" y="0"/>
                  </a:moveTo>
                  <a:lnTo>
                    <a:pt x="1282272" y="0"/>
                  </a:lnTo>
                  <a:lnTo>
                    <a:pt x="1282272" y="1309773"/>
                  </a:lnTo>
                  <a:lnTo>
                    <a:pt x="1747573" y="1309773"/>
                  </a:lnTo>
                  <a:lnTo>
                    <a:pt x="1800481" y="1308387"/>
                  </a:lnTo>
                  <a:lnTo>
                    <a:pt x="1851650" y="1304256"/>
                  </a:lnTo>
                  <a:lnTo>
                    <a:pt x="1901021" y="1297418"/>
                  </a:lnTo>
                  <a:lnTo>
                    <a:pt x="1948540" y="1287912"/>
                  </a:lnTo>
                  <a:lnTo>
                    <a:pt x="1994148" y="1275776"/>
                  </a:lnTo>
                  <a:lnTo>
                    <a:pt x="2037788" y="1261051"/>
                  </a:lnTo>
                  <a:lnTo>
                    <a:pt x="2079404" y="1243775"/>
                  </a:lnTo>
                  <a:lnTo>
                    <a:pt x="2118939" y="1223986"/>
                  </a:lnTo>
                  <a:lnTo>
                    <a:pt x="2156336" y="1201723"/>
                  </a:lnTo>
                  <a:lnTo>
                    <a:pt x="2191538" y="1177026"/>
                  </a:lnTo>
                  <a:lnTo>
                    <a:pt x="2224488" y="1149934"/>
                  </a:lnTo>
                  <a:lnTo>
                    <a:pt x="2255129" y="1120484"/>
                  </a:lnTo>
                  <a:lnTo>
                    <a:pt x="2283405" y="1088717"/>
                  </a:lnTo>
                  <a:lnTo>
                    <a:pt x="2309257" y="1054670"/>
                  </a:lnTo>
                  <a:lnTo>
                    <a:pt x="2321937" y="1034984"/>
                  </a:lnTo>
                  <a:lnTo>
                    <a:pt x="1602849" y="1034984"/>
                  </a:lnTo>
                  <a:lnTo>
                    <a:pt x="1602849" y="274772"/>
                  </a:lnTo>
                  <a:lnTo>
                    <a:pt x="2324433" y="274772"/>
                  </a:lnTo>
                  <a:lnTo>
                    <a:pt x="2309257" y="251431"/>
                  </a:lnTo>
                  <a:lnTo>
                    <a:pt x="2283405" y="217735"/>
                  </a:lnTo>
                  <a:lnTo>
                    <a:pt x="2255129" y="186327"/>
                  </a:lnTo>
                  <a:lnTo>
                    <a:pt x="2224488" y="157240"/>
                  </a:lnTo>
                  <a:lnTo>
                    <a:pt x="2191538" y="130507"/>
                  </a:lnTo>
                  <a:lnTo>
                    <a:pt x="2156336" y="106161"/>
                  </a:lnTo>
                  <a:lnTo>
                    <a:pt x="2118939" y="84237"/>
                  </a:lnTo>
                  <a:lnTo>
                    <a:pt x="2079404" y="64766"/>
                  </a:lnTo>
                  <a:lnTo>
                    <a:pt x="2037788" y="47784"/>
                  </a:lnTo>
                  <a:lnTo>
                    <a:pt x="1994148" y="33322"/>
                  </a:lnTo>
                  <a:lnTo>
                    <a:pt x="1948540" y="21415"/>
                  </a:lnTo>
                  <a:lnTo>
                    <a:pt x="1901021" y="12096"/>
                  </a:lnTo>
                  <a:lnTo>
                    <a:pt x="1851650" y="5398"/>
                  </a:lnTo>
                  <a:lnTo>
                    <a:pt x="1800481" y="1355"/>
                  </a:lnTo>
                  <a:lnTo>
                    <a:pt x="1747573" y="0"/>
                  </a:lnTo>
                  <a:close/>
                </a:path>
                <a:path w="2423795" h="1310005">
                  <a:moveTo>
                    <a:pt x="2324433" y="274772"/>
                  </a:moveTo>
                  <a:lnTo>
                    <a:pt x="1734724" y="274772"/>
                  </a:lnTo>
                  <a:lnTo>
                    <a:pt x="1783246" y="277045"/>
                  </a:lnTo>
                  <a:lnTo>
                    <a:pt x="1828921" y="283850"/>
                  </a:lnTo>
                  <a:lnTo>
                    <a:pt x="1871571" y="295166"/>
                  </a:lnTo>
                  <a:lnTo>
                    <a:pt x="1911013" y="310975"/>
                  </a:lnTo>
                  <a:lnTo>
                    <a:pt x="1947069" y="331256"/>
                  </a:lnTo>
                  <a:lnTo>
                    <a:pt x="1979558" y="355990"/>
                  </a:lnTo>
                  <a:lnTo>
                    <a:pt x="2008299" y="385155"/>
                  </a:lnTo>
                  <a:lnTo>
                    <a:pt x="2033113" y="418733"/>
                  </a:lnTo>
                  <a:lnTo>
                    <a:pt x="2053819" y="456703"/>
                  </a:lnTo>
                  <a:lnTo>
                    <a:pt x="2070238" y="499046"/>
                  </a:lnTo>
                  <a:lnTo>
                    <a:pt x="2082188" y="545741"/>
                  </a:lnTo>
                  <a:lnTo>
                    <a:pt x="2089491" y="596769"/>
                  </a:lnTo>
                  <a:lnTo>
                    <a:pt x="2091965" y="652109"/>
                  </a:lnTo>
                  <a:lnTo>
                    <a:pt x="2089581" y="707907"/>
                  </a:lnTo>
                  <a:lnTo>
                    <a:pt x="2082518" y="759442"/>
                  </a:lnTo>
                  <a:lnTo>
                    <a:pt x="2070912" y="806680"/>
                  </a:lnTo>
                  <a:lnTo>
                    <a:pt x="2054898" y="849585"/>
                  </a:lnTo>
                  <a:lnTo>
                    <a:pt x="2034611" y="888122"/>
                  </a:lnTo>
                  <a:lnTo>
                    <a:pt x="2010187" y="922257"/>
                  </a:lnTo>
                  <a:lnTo>
                    <a:pt x="1981760" y="951954"/>
                  </a:lnTo>
                  <a:lnTo>
                    <a:pt x="1949466" y="977178"/>
                  </a:lnTo>
                  <a:lnTo>
                    <a:pt x="1913441" y="997895"/>
                  </a:lnTo>
                  <a:lnTo>
                    <a:pt x="1873818" y="1014069"/>
                  </a:lnTo>
                  <a:lnTo>
                    <a:pt x="1830735" y="1025665"/>
                  </a:lnTo>
                  <a:lnTo>
                    <a:pt x="1784325" y="1032648"/>
                  </a:lnTo>
                  <a:lnTo>
                    <a:pt x="1734724" y="1034984"/>
                  </a:lnTo>
                  <a:lnTo>
                    <a:pt x="2321937" y="1034984"/>
                  </a:lnTo>
                  <a:lnTo>
                    <a:pt x="2353466" y="979895"/>
                  </a:lnTo>
                  <a:lnTo>
                    <a:pt x="2371709" y="939245"/>
                  </a:lnTo>
                  <a:lnTo>
                    <a:pt x="2387302" y="896471"/>
                  </a:lnTo>
                  <a:lnTo>
                    <a:pt x="2400187" y="851613"/>
                  </a:lnTo>
                  <a:lnTo>
                    <a:pt x="2410308" y="804708"/>
                  </a:lnTo>
                  <a:lnTo>
                    <a:pt x="2417607" y="755797"/>
                  </a:lnTo>
                  <a:lnTo>
                    <a:pt x="2422029" y="704918"/>
                  </a:lnTo>
                  <a:lnTo>
                    <a:pt x="2423515" y="652109"/>
                  </a:lnTo>
                  <a:lnTo>
                    <a:pt x="2422029" y="599331"/>
                  </a:lnTo>
                  <a:lnTo>
                    <a:pt x="2417607" y="548539"/>
                  </a:lnTo>
                  <a:lnTo>
                    <a:pt x="2410308" y="499767"/>
                  </a:lnTo>
                  <a:lnTo>
                    <a:pt x="2400187" y="453049"/>
                  </a:lnTo>
                  <a:lnTo>
                    <a:pt x="2387302" y="408418"/>
                  </a:lnTo>
                  <a:lnTo>
                    <a:pt x="2371709" y="365907"/>
                  </a:lnTo>
                  <a:lnTo>
                    <a:pt x="2353466" y="325550"/>
                  </a:lnTo>
                  <a:lnTo>
                    <a:pt x="2332630" y="287380"/>
                  </a:lnTo>
                  <a:lnTo>
                    <a:pt x="2324433" y="274772"/>
                  </a:lnTo>
                  <a:close/>
                </a:path>
                <a:path w="2423795" h="1310005">
                  <a:moveTo>
                    <a:pt x="782200" y="0"/>
                  </a:moveTo>
                  <a:lnTo>
                    <a:pt x="445146" y="0"/>
                  </a:lnTo>
                  <a:lnTo>
                    <a:pt x="0" y="1309773"/>
                  </a:lnTo>
                  <a:lnTo>
                    <a:pt x="329732" y="1309773"/>
                  </a:lnTo>
                  <a:lnTo>
                    <a:pt x="408498" y="1034984"/>
                  </a:lnTo>
                  <a:lnTo>
                    <a:pt x="1133942" y="1034984"/>
                  </a:lnTo>
                  <a:lnTo>
                    <a:pt x="1046788" y="778539"/>
                  </a:lnTo>
                  <a:lnTo>
                    <a:pt x="483612" y="778539"/>
                  </a:lnTo>
                  <a:lnTo>
                    <a:pt x="558718" y="523887"/>
                  </a:lnTo>
                  <a:lnTo>
                    <a:pt x="577068" y="453910"/>
                  </a:lnTo>
                  <a:lnTo>
                    <a:pt x="594210" y="380327"/>
                  </a:lnTo>
                  <a:lnTo>
                    <a:pt x="606885" y="322199"/>
                  </a:lnTo>
                  <a:lnTo>
                    <a:pt x="611834" y="298587"/>
                  </a:lnTo>
                  <a:lnTo>
                    <a:pt x="883676" y="298587"/>
                  </a:lnTo>
                  <a:lnTo>
                    <a:pt x="782200" y="0"/>
                  </a:lnTo>
                  <a:close/>
                </a:path>
                <a:path w="2423795" h="1310005">
                  <a:moveTo>
                    <a:pt x="1133942" y="1034984"/>
                  </a:moveTo>
                  <a:lnTo>
                    <a:pt x="817005" y="1034984"/>
                  </a:lnTo>
                  <a:lnTo>
                    <a:pt x="897606" y="1309773"/>
                  </a:lnTo>
                  <a:lnTo>
                    <a:pt x="1227330" y="1309773"/>
                  </a:lnTo>
                  <a:lnTo>
                    <a:pt x="1133942" y="1034984"/>
                  </a:lnTo>
                  <a:close/>
                </a:path>
                <a:path w="2423795" h="1310005">
                  <a:moveTo>
                    <a:pt x="883676" y="298587"/>
                  </a:moveTo>
                  <a:lnTo>
                    <a:pt x="615495" y="298587"/>
                  </a:lnTo>
                  <a:lnTo>
                    <a:pt x="632817" y="382474"/>
                  </a:lnTo>
                  <a:lnTo>
                    <a:pt x="644125" y="433905"/>
                  </a:lnTo>
                  <a:lnTo>
                    <a:pt x="654402" y="474002"/>
                  </a:lnTo>
                  <a:lnTo>
                    <a:pt x="668628" y="523887"/>
                  </a:lnTo>
                  <a:lnTo>
                    <a:pt x="741891" y="778539"/>
                  </a:lnTo>
                  <a:lnTo>
                    <a:pt x="1046788" y="778539"/>
                  </a:lnTo>
                  <a:lnTo>
                    <a:pt x="883676" y="298587"/>
                  </a:lnTo>
                  <a:close/>
                </a:path>
              </a:pathLst>
            </a:custGeom>
            <a:solidFill>
              <a:srgbClr val="003399"/>
            </a:solidFill>
          </p:spPr>
          <p:txBody>
            <a:bodyPr wrap="square" lIns="0" tIns="0" rIns="0" bIns="0" rtlCol="0"/>
            <a:lstStyle/>
            <a:p>
              <a:endParaRPr/>
            </a:p>
          </p:txBody>
        </p:sp>
        <p:sp>
          <p:nvSpPr>
            <p:cNvPr id="14" name="object 46">
              <a:extLst>
                <a:ext uri="{FF2B5EF4-FFF2-40B4-BE49-F238E27FC236}">
                  <a16:creationId xmlns:a16="http://schemas.microsoft.com/office/drawing/2014/main" xmlns="" id="{4D45BA01-ABCF-45F4-A04B-16219267F443}"/>
                </a:ext>
              </a:extLst>
            </p:cNvPr>
            <p:cNvSpPr/>
            <p:nvPr/>
          </p:nvSpPr>
          <p:spPr>
            <a:xfrm>
              <a:off x="5738321" y="17089704"/>
              <a:ext cx="3926204" cy="0"/>
            </a:xfrm>
            <a:custGeom>
              <a:avLst/>
              <a:gdLst/>
              <a:ahLst/>
              <a:cxnLst/>
              <a:rect l="l" t="t" r="r" b="b"/>
              <a:pathLst>
                <a:path w="3926204">
                  <a:moveTo>
                    <a:pt x="0" y="0"/>
                  </a:moveTo>
                  <a:lnTo>
                    <a:pt x="3926129" y="0"/>
                  </a:lnTo>
                </a:path>
              </a:pathLst>
            </a:custGeom>
            <a:ln w="40752">
              <a:solidFill>
                <a:srgbClr val="003399"/>
              </a:solidFill>
            </a:ln>
          </p:spPr>
          <p:txBody>
            <a:bodyPr wrap="square" lIns="0" tIns="0" rIns="0" bIns="0" rtlCol="0"/>
            <a:lstStyle/>
            <a:p>
              <a:endParaRPr/>
            </a:p>
          </p:txBody>
        </p:sp>
        <p:sp>
          <p:nvSpPr>
            <p:cNvPr id="15" name="object 47">
              <a:extLst>
                <a:ext uri="{FF2B5EF4-FFF2-40B4-BE49-F238E27FC236}">
                  <a16:creationId xmlns:a16="http://schemas.microsoft.com/office/drawing/2014/main" xmlns="" id="{733AB95D-DF91-4ABF-8853-71574EB95904}"/>
                </a:ext>
              </a:extLst>
            </p:cNvPr>
            <p:cNvSpPr/>
            <p:nvPr/>
          </p:nvSpPr>
          <p:spPr>
            <a:xfrm>
              <a:off x="7464267" y="12946325"/>
              <a:ext cx="457834" cy="435609"/>
            </a:xfrm>
            <a:custGeom>
              <a:avLst/>
              <a:gdLst/>
              <a:ahLst/>
              <a:cxnLst/>
              <a:rect l="l" t="t" r="r" b="b"/>
              <a:pathLst>
                <a:path w="457834" h="435609">
                  <a:moveTo>
                    <a:pt x="228650" y="0"/>
                  </a:moveTo>
                  <a:lnTo>
                    <a:pt x="168396" y="157741"/>
                  </a:lnTo>
                  <a:lnTo>
                    <a:pt x="0" y="166512"/>
                  </a:lnTo>
                  <a:lnTo>
                    <a:pt x="131371" y="272418"/>
                  </a:lnTo>
                  <a:lnTo>
                    <a:pt x="87553" y="435387"/>
                  </a:lnTo>
                  <a:lnTo>
                    <a:pt x="228977" y="343235"/>
                  </a:lnTo>
                  <a:lnTo>
                    <a:pt x="345526" y="343235"/>
                  </a:lnTo>
                  <a:lnTo>
                    <a:pt x="326331" y="272251"/>
                  </a:lnTo>
                  <a:lnTo>
                    <a:pt x="457519" y="166101"/>
                  </a:lnTo>
                  <a:lnTo>
                    <a:pt x="289046" y="157599"/>
                  </a:lnTo>
                  <a:lnTo>
                    <a:pt x="228650" y="0"/>
                  </a:lnTo>
                  <a:close/>
                </a:path>
                <a:path w="457834" h="435609">
                  <a:moveTo>
                    <a:pt x="345526" y="343235"/>
                  </a:moveTo>
                  <a:lnTo>
                    <a:pt x="228977" y="343235"/>
                  </a:lnTo>
                  <a:lnTo>
                    <a:pt x="370367" y="435102"/>
                  </a:lnTo>
                  <a:lnTo>
                    <a:pt x="345526" y="343235"/>
                  </a:lnTo>
                  <a:close/>
                </a:path>
              </a:pathLst>
            </a:custGeom>
            <a:solidFill>
              <a:srgbClr val="003399"/>
            </a:solidFill>
          </p:spPr>
          <p:txBody>
            <a:bodyPr wrap="square" lIns="0" tIns="0" rIns="0" bIns="0" rtlCol="0"/>
            <a:lstStyle/>
            <a:p>
              <a:endParaRPr/>
            </a:p>
          </p:txBody>
        </p:sp>
        <p:sp>
          <p:nvSpPr>
            <p:cNvPr id="17" name="object 48">
              <a:extLst>
                <a:ext uri="{FF2B5EF4-FFF2-40B4-BE49-F238E27FC236}">
                  <a16:creationId xmlns:a16="http://schemas.microsoft.com/office/drawing/2014/main" xmlns="" id="{4E2BC802-9B63-47A9-B8FF-50E62D425EDE}"/>
                </a:ext>
              </a:extLst>
            </p:cNvPr>
            <p:cNvSpPr/>
            <p:nvPr/>
          </p:nvSpPr>
          <p:spPr>
            <a:xfrm>
              <a:off x="9186595" y="14648322"/>
              <a:ext cx="436245" cy="457834"/>
            </a:xfrm>
            <a:custGeom>
              <a:avLst/>
              <a:gdLst/>
              <a:ahLst/>
              <a:cxnLst/>
              <a:rect l="l" t="t" r="r" b="b"/>
              <a:pathLst>
                <a:path w="436245" h="457834">
                  <a:moveTo>
                    <a:pt x="277002" y="326817"/>
                  </a:moveTo>
                  <a:lnTo>
                    <a:pt x="164325" y="326817"/>
                  </a:lnTo>
                  <a:lnTo>
                    <a:pt x="271145" y="457452"/>
                  </a:lnTo>
                  <a:lnTo>
                    <a:pt x="277002" y="326817"/>
                  </a:lnTo>
                  <a:close/>
                </a:path>
                <a:path w="436245" h="457834">
                  <a:moveTo>
                    <a:pt x="0" y="88918"/>
                  </a:moveTo>
                  <a:lnTo>
                    <a:pt x="92839" y="229848"/>
                  </a:lnTo>
                  <a:lnTo>
                    <a:pt x="1717" y="371749"/>
                  </a:lnTo>
                  <a:lnTo>
                    <a:pt x="164325" y="326817"/>
                  </a:lnTo>
                  <a:lnTo>
                    <a:pt x="277002" y="326817"/>
                  </a:lnTo>
                  <a:lnTo>
                    <a:pt x="278701" y="288921"/>
                  </a:lnTo>
                  <a:lnTo>
                    <a:pt x="436083" y="227762"/>
                  </a:lnTo>
                  <a:lnTo>
                    <a:pt x="278006" y="168262"/>
                  </a:lnTo>
                  <a:lnTo>
                    <a:pt x="275921" y="131815"/>
                  </a:lnTo>
                  <a:lnTo>
                    <a:pt x="163111" y="131815"/>
                  </a:lnTo>
                  <a:lnTo>
                    <a:pt x="0" y="88918"/>
                  </a:lnTo>
                  <a:close/>
                </a:path>
                <a:path w="436245" h="457834">
                  <a:moveTo>
                    <a:pt x="268381" y="0"/>
                  </a:moveTo>
                  <a:lnTo>
                    <a:pt x="163111" y="131815"/>
                  </a:lnTo>
                  <a:lnTo>
                    <a:pt x="275921" y="131815"/>
                  </a:lnTo>
                  <a:lnTo>
                    <a:pt x="268381" y="0"/>
                  </a:lnTo>
                  <a:close/>
                </a:path>
              </a:pathLst>
            </a:custGeom>
            <a:solidFill>
              <a:srgbClr val="003399"/>
            </a:solidFill>
          </p:spPr>
          <p:txBody>
            <a:bodyPr wrap="square" lIns="0" tIns="0" rIns="0" bIns="0" rtlCol="0"/>
            <a:lstStyle/>
            <a:p>
              <a:endParaRPr/>
            </a:p>
          </p:txBody>
        </p:sp>
        <p:sp>
          <p:nvSpPr>
            <p:cNvPr id="22" name="object 49">
              <a:extLst>
                <a:ext uri="{FF2B5EF4-FFF2-40B4-BE49-F238E27FC236}">
                  <a16:creationId xmlns:a16="http://schemas.microsoft.com/office/drawing/2014/main" xmlns="" id="{898D34AB-CD23-459A-8A3B-87F87F399019}"/>
                </a:ext>
              </a:extLst>
            </p:cNvPr>
            <p:cNvSpPr/>
            <p:nvPr/>
          </p:nvSpPr>
          <p:spPr>
            <a:xfrm>
              <a:off x="8916999" y="15507118"/>
              <a:ext cx="448309" cy="455295"/>
            </a:xfrm>
            <a:custGeom>
              <a:avLst/>
              <a:gdLst/>
              <a:ahLst/>
              <a:cxnLst/>
              <a:rect l="l" t="t" r="r" b="b"/>
              <a:pathLst>
                <a:path w="448309" h="455294">
                  <a:moveTo>
                    <a:pt x="140092" y="0"/>
                  </a:moveTo>
                  <a:lnTo>
                    <a:pt x="149926" y="168430"/>
                  </a:lnTo>
                  <a:lnTo>
                    <a:pt x="0" y="245596"/>
                  </a:lnTo>
                  <a:lnTo>
                    <a:pt x="163211" y="288225"/>
                  </a:lnTo>
                  <a:lnTo>
                    <a:pt x="190260" y="454763"/>
                  </a:lnTo>
                  <a:lnTo>
                    <a:pt x="281189" y="312685"/>
                  </a:lnTo>
                  <a:lnTo>
                    <a:pt x="426855" y="312685"/>
                  </a:lnTo>
                  <a:lnTo>
                    <a:pt x="341007" y="207884"/>
                  </a:lnTo>
                  <a:lnTo>
                    <a:pt x="385954" y="118857"/>
                  </a:lnTo>
                  <a:lnTo>
                    <a:pt x="259837" y="118857"/>
                  </a:lnTo>
                  <a:lnTo>
                    <a:pt x="140092" y="0"/>
                  </a:lnTo>
                  <a:close/>
                </a:path>
                <a:path w="448309" h="455294">
                  <a:moveTo>
                    <a:pt x="426855" y="312685"/>
                  </a:moveTo>
                  <a:lnTo>
                    <a:pt x="281189" y="312685"/>
                  </a:lnTo>
                  <a:lnTo>
                    <a:pt x="448078" y="338594"/>
                  </a:lnTo>
                  <a:lnTo>
                    <a:pt x="426855" y="312685"/>
                  </a:lnTo>
                  <a:close/>
                </a:path>
                <a:path w="448309" h="455294">
                  <a:moveTo>
                    <a:pt x="416959" y="57447"/>
                  </a:moveTo>
                  <a:lnTo>
                    <a:pt x="259837" y="118857"/>
                  </a:lnTo>
                  <a:lnTo>
                    <a:pt x="385954" y="118857"/>
                  </a:lnTo>
                  <a:lnTo>
                    <a:pt x="416959" y="57447"/>
                  </a:lnTo>
                  <a:close/>
                </a:path>
              </a:pathLst>
            </a:custGeom>
            <a:solidFill>
              <a:srgbClr val="003399"/>
            </a:solidFill>
          </p:spPr>
          <p:txBody>
            <a:bodyPr wrap="square" lIns="0" tIns="0" rIns="0" bIns="0" rtlCol="0"/>
            <a:lstStyle/>
            <a:p>
              <a:endParaRPr/>
            </a:p>
          </p:txBody>
        </p:sp>
        <p:sp>
          <p:nvSpPr>
            <p:cNvPr id="23" name="object 50">
              <a:extLst>
                <a:ext uri="{FF2B5EF4-FFF2-40B4-BE49-F238E27FC236}">
                  <a16:creationId xmlns:a16="http://schemas.microsoft.com/office/drawing/2014/main" xmlns="" id="{A16C2683-12A2-4AF9-8462-B4460F679E21}"/>
                </a:ext>
              </a:extLst>
            </p:cNvPr>
            <p:cNvSpPr/>
            <p:nvPr/>
          </p:nvSpPr>
          <p:spPr>
            <a:xfrm>
              <a:off x="7461848" y="16379815"/>
              <a:ext cx="457834" cy="436245"/>
            </a:xfrm>
            <a:custGeom>
              <a:avLst/>
              <a:gdLst/>
              <a:ahLst/>
              <a:cxnLst/>
              <a:rect l="l" t="t" r="r" b="b"/>
              <a:pathLst>
                <a:path w="457834" h="436244">
                  <a:moveTo>
                    <a:pt x="85903" y="1549"/>
                  </a:moveTo>
                  <a:lnTo>
                    <a:pt x="130701" y="164258"/>
                  </a:lnTo>
                  <a:lnTo>
                    <a:pt x="0" y="271003"/>
                  </a:lnTo>
                  <a:lnTo>
                    <a:pt x="168539" y="278592"/>
                  </a:lnTo>
                  <a:lnTo>
                    <a:pt x="229597" y="436057"/>
                  </a:lnTo>
                  <a:lnTo>
                    <a:pt x="289155" y="277972"/>
                  </a:lnTo>
                  <a:lnTo>
                    <a:pt x="457477" y="268540"/>
                  </a:lnTo>
                  <a:lnTo>
                    <a:pt x="325669" y="163077"/>
                  </a:lnTo>
                  <a:lnTo>
                    <a:pt x="344266" y="92738"/>
                  </a:lnTo>
                  <a:lnTo>
                    <a:pt x="227729" y="92738"/>
                  </a:lnTo>
                  <a:lnTo>
                    <a:pt x="85903" y="1549"/>
                  </a:lnTo>
                  <a:close/>
                </a:path>
                <a:path w="457834" h="436244">
                  <a:moveTo>
                    <a:pt x="368784" y="0"/>
                  </a:moveTo>
                  <a:lnTo>
                    <a:pt x="227729" y="92738"/>
                  </a:lnTo>
                  <a:lnTo>
                    <a:pt x="344266" y="92738"/>
                  </a:lnTo>
                  <a:lnTo>
                    <a:pt x="368784" y="0"/>
                  </a:lnTo>
                  <a:close/>
                </a:path>
              </a:pathLst>
            </a:custGeom>
            <a:solidFill>
              <a:srgbClr val="003399"/>
            </a:solidFill>
          </p:spPr>
          <p:txBody>
            <a:bodyPr wrap="square" lIns="0" tIns="0" rIns="0" bIns="0" rtlCol="0"/>
            <a:lstStyle/>
            <a:p>
              <a:endParaRPr/>
            </a:p>
          </p:txBody>
        </p:sp>
        <p:sp>
          <p:nvSpPr>
            <p:cNvPr id="24" name="object 51">
              <a:extLst>
                <a:ext uri="{FF2B5EF4-FFF2-40B4-BE49-F238E27FC236}">
                  <a16:creationId xmlns:a16="http://schemas.microsoft.com/office/drawing/2014/main" xmlns="" id="{A1861D4D-1BB3-44AC-860B-9DBE5E7FACCC}"/>
                </a:ext>
              </a:extLst>
            </p:cNvPr>
            <p:cNvSpPr/>
            <p:nvPr/>
          </p:nvSpPr>
          <p:spPr>
            <a:xfrm>
              <a:off x="6615689" y="16115360"/>
              <a:ext cx="454659" cy="448945"/>
            </a:xfrm>
            <a:custGeom>
              <a:avLst/>
              <a:gdLst/>
              <a:ahLst/>
              <a:cxnLst/>
              <a:rect l="l" t="t" r="r" b="b"/>
              <a:pathLst>
                <a:path w="454659" h="448944">
                  <a:moveTo>
                    <a:pt x="207951" y="0"/>
                  </a:moveTo>
                  <a:lnTo>
                    <a:pt x="166411" y="163588"/>
                  </a:lnTo>
                  <a:lnTo>
                    <a:pt x="0" y="191516"/>
                  </a:lnTo>
                  <a:lnTo>
                    <a:pt x="142638" y="281708"/>
                  </a:lnTo>
                  <a:lnTo>
                    <a:pt x="117793" y="448631"/>
                  </a:lnTo>
                  <a:lnTo>
                    <a:pt x="247808" y="340865"/>
                  </a:lnTo>
                  <a:lnTo>
                    <a:pt x="368936" y="340865"/>
                  </a:lnTo>
                  <a:lnTo>
                    <a:pt x="336425" y="259066"/>
                  </a:lnTo>
                  <a:lnTo>
                    <a:pt x="443896" y="149490"/>
                  </a:lnTo>
                  <a:lnTo>
                    <a:pt x="286081" y="149490"/>
                  </a:lnTo>
                  <a:lnTo>
                    <a:pt x="207951" y="0"/>
                  </a:lnTo>
                  <a:close/>
                </a:path>
                <a:path w="454659" h="448944">
                  <a:moveTo>
                    <a:pt x="368936" y="340865"/>
                  </a:moveTo>
                  <a:lnTo>
                    <a:pt x="247808" y="340865"/>
                  </a:lnTo>
                  <a:lnTo>
                    <a:pt x="398731" y="415828"/>
                  </a:lnTo>
                  <a:lnTo>
                    <a:pt x="368936" y="340865"/>
                  </a:lnTo>
                  <a:close/>
                </a:path>
                <a:path w="454659" h="448944">
                  <a:moveTo>
                    <a:pt x="454511" y="138668"/>
                  </a:moveTo>
                  <a:lnTo>
                    <a:pt x="286081" y="149490"/>
                  </a:lnTo>
                  <a:lnTo>
                    <a:pt x="443896" y="149490"/>
                  </a:lnTo>
                  <a:lnTo>
                    <a:pt x="454511" y="138668"/>
                  </a:lnTo>
                  <a:close/>
                </a:path>
              </a:pathLst>
            </a:custGeom>
            <a:solidFill>
              <a:srgbClr val="003399"/>
            </a:solidFill>
          </p:spPr>
          <p:txBody>
            <a:bodyPr wrap="square" lIns="0" tIns="0" rIns="0" bIns="0" rtlCol="0"/>
            <a:lstStyle/>
            <a:p>
              <a:endParaRPr/>
            </a:p>
          </p:txBody>
        </p:sp>
        <p:sp>
          <p:nvSpPr>
            <p:cNvPr id="25" name="object 52">
              <a:extLst>
                <a:ext uri="{FF2B5EF4-FFF2-40B4-BE49-F238E27FC236}">
                  <a16:creationId xmlns:a16="http://schemas.microsoft.com/office/drawing/2014/main" xmlns="" id="{069167EC-DAD2-4CC1-9140-6BC8A96DA5FA}"/>
                </a:ext>
              </a:extLst>
            </p:cNvPr>
            <p:cNvSpPr/>
            <p:nvPr/>
          </p:nvSpPr>
          <p:spPr>
            <a:xfrm>
              <a:off x="6026109" y="15526494"/>
              <a:ext cx="446405" cy="455930"/>
            </a:xfrm>
            <a:custGeom>
              <a:avLst/>
              <a:gdLst/>
              <a:ahLst/>
              <a:cxnLst/>
              <a:rect l="l" t="t" r="r" b="b"/>
              <a:pathLst>
                <a:path w="446404" h="455930">
                  <a:moveTo>
                    <a:pt x="279964" y="315902"/>
                  </a:moveTo>
                  <a:lnTo>
                    <a:pt x="166378" y="315902"/>
                  </a:lnTo>
                  <a:lnTo>
                    <a:pt x="260389" y="455826"/>
                  </a:lnTo>
                  <a:lnTo>
                    <a:pt x="279964" y="315902"/>
                  </a:lnTo>
                  <a:close/>
                </a:path>
                <a:path w="446404" h="455930">
                  <a:moveTo>
                    <a:pt x="24769" y="63729"/>
                  </a:moveTo>
                  <a:lnTo>
                    <a:pt x="104181" y="212550"/>
                  </a:lnTo>
                  <a:lnTo>
                    <a:pt x="0" y="345413"/>
                  </a:lnTo>
                  <a:lnTo>
                    <a:pt x="166378" y="315902"/>
                  </a:lnTo>
                  <a:lnTo>
                    <a:pt x="279964" y="315902"/>
                  </a:lnTo>
                  <a:lnTo>
                    <a:pt x="283760" y="288761"/>
                  </a:lnTo>
                  <a:lnTo>
                    <a:pt x="445992" y="242455"/>
                  </a:lnTo>
                  <a:lnTo>
                    <a:pt x="294223" y="168614"/>
                  </a:lnTo>
                  <a:lnTo>
                    <a:pt x="295909" y="121663"/>
                  </a:lnTo>
                  <a:lnTo>
                    <a:pt x="183257" y="121663"/>
                  </a:lnTo>
                  <a:lnTo>
                    <a:pt x="24769" y="63729"/>
                  </a:lnTo>
                  <a:close/>
                </a:path>
                <a:path w="446404" h="455930">
                  <a:moveTo>
                    <a:pt x="300279" y="0"/>
                  </a:moveTo>
                  <a:lnTo>
                    <a:pt x="183257" y="121663"/>
                  </a:lnTo>
                  <a:lnTo>
                    <a:pt x="295909" y="121663"/>
                  </a:lnTo>
                  <a:lnTo>
                    <a:pt x="300279" y="0"/>
                  </a:lnTo>
                  <a:close/>
                </a:path>
              </a:pathLst>
            </a:custGeom>
            <a:solidFill>
              <a:srgbClr val="003399"/>
            </a:solidFill>
          </p:spPr>
          <p:txBody>
            <a:bodyPr wrap="square" lIns="0" tIns="0" rIns="0" bIns="0" rtlCol="0"/>
            <a:lstStyle/>
            <a:p>
              <a:endParaRPr/>
            </a:p>
          </p:txBody>
        </p:sp>
        <p:sp>
          <p:nvSpPr>
            <p:cNvPr id="26" name="object 53">
              <a:extLst>
                <a:ext uri="{FF2B5EF4-FFF2-40B4-BE49-F238E27FC236}">
                  <a16:creationId xmlns:a16="http://schemas.microsoft.com/office/drawing/2014/main" xmlns="" id="{85F17B32-3BF1-4BD9-A6CD-A54203F0B56C}"/>
                </a:ext>
              </a:extLst>
            </p:cNvPr>
            <p:cNvSpPr/>
            <p:nvPr/>
          </p:nvSpPr>
          <p:spPr>
            <a:xfrm>
              <a:off x="5753134" y="14655737"/>
              <a:ext cx="436245" cy="457834"/>
            </a:xfrm>
            <a:custGeom>
              <a:avLst/>
              <a:gdLst/>
              <a:ahLst/>
              <a:cxnLst/>
              <a:rect l="l" t="t" r="r" b="b"/>
              <a:pathLst>
                <a:path w="436245" h="457834">
                  <a:moveTo>
                    <a:pt x="165054" y="0"/>
                  </a:moveTo>
                  <a:lnTo>
                    <a:pt x="157456" y="168572"/>
                  </a:lnTo>
                  <a:lnTo>
                    <a:pt x="0" y="229655"/>
                  </a:lnTo>
                  <a:lnTo>
                    <a:pt x="158152" y="289189"/>
                  </a:lnTo>
                  <a:lnTo>
                    <a:pt x="167701" y="457527"/>
                  </a:lnTo>
                  <a:lnTo>
                    <a:pt x="273013" y="325711"/>
                  </a:lnTo>
                  <a:lnTo>
                    <a:pt x="407849" y="325711"/>
                  </a:lnTo>
                  <a:lnTo>
                    <a:pt x="343319" y="227704"/>
                  </a:lnTo>
                  <a:lnTo>
                    <a:pt x="405576" y="130743"/>
                  </a:lnTo>
                  <a:lnTo>
                    <a:pt x="271840" y="130743"/>
                  </a:lnTo>
                  <a:lnTo>
                    <a:pt x="165054" y="0"/>
                  </a:lnTo>
                  <a:close/>
                </a:path>
                <a:path w="436245" h="457834">
                  <a:moveTo>
                    <a:pt x="407849" y="325711"/>
                  </a:moveTo>
                  <a:lnTo>
                    <a:pt x="273013" y="325711"/>
                  </a:lnTo>
                  <a:lnTo>
                    <a:pt x="436116" y="368642"/>
                  </a:lnTo>
                  <a:lnTo>
                    <a:pt x="407849" y="325711"/>
                  </a:lnTo>
                  <a:close/>
                </a:path>
                <a:path w="436245" h="457834">
                  <a:moveTo>
                    <a:pt x="434432" y="85802"/>
                  </a:moveTo>
                  <a:lnTo>
                    <a:pt x="271840" y="130743"/>
                  </a:lnTo>
                  <a:lnTo>
                    <a:pt x="405576" y="130743"/>
                  </a:lnTo>
                  <a:lnTo>
                    <a:pt x="434432" y="85802"/>
                  </a:lnTo>
                  <a:close/>
                </a:path>
              </a:pathLst>
            </a:custGeom>
            <a:solidFill>
              <a:srgbClr val="003399"/>
            </a:solidFill>
          </p:spPr>
          <p:txBody>
            <a:bodyPr wrap="square" lIns="0" tIns="0" rIns="0" bIns="0" rtlCol="0"/>
            <a:lstStyle/>
            <a:p>
              <a:endParaRPr/>
            </a:p>
          </p:txBody>
        </p:sp>
        <p:sp>
          <p:nvSpPr>
            <p:cNvPr id="27" name="object 54">
              <a:extLst>
                <a:ext uri="{FF2B5EF4-FFF2-40B4-BE49-F238E27FC236}">
                  <a16:creationId xmlns:a16="http://schemas.microsoft.com/office/drawing/2014/main" xmlns="" id="{44205083-0C31-4601-96FE-415891A0D859}"/>
                </a:ext>
              </a:extLst>
            </p:cNvPr>
            <p:cNvSpPr/>
            <p:nvPr/>
          </p:nvSpPr>
          <p:spPr>
            <a:xfrm>
              <a:off x="6008823" y="13803110"/>
              <a:ext cx="448309" cy="455295"/>
            </a:xfrm>
            <a:custGeom>
              <a:avLst/>
              <a:gdLst/>
              <a:ahLst/>
              <a:cxnLst/>
              <a:rect l="l" t="t" r="r" b="b"/>
              <a:pathLst>
                <a:path w="448310" h="455294">
                  <a:moveTo>
                    <a:pt x="301553" y="336107"/>
                  </a:moveTo>
                  <a:lnTo>
                    <a:pt x="188727" y="336107"/>
                  </a:lnTo>
                  <a:lnTo>
                    <a:pt x="308681" y="454721"/>
                  </a:lnTo>
                  <a:lnTo>
                    <a:pt x="301553" y="336107"/>
                  </a:lnTo>
                  <a:close/>
                </a:path>
                <a:path w="448310" h="455294">
                  <a:moveTo>
                    <a:pt x="0" y="116687"/>
                  </a:moveTo>
                  <a:lnTo>
                    <a:pt x="107372" y="247171"/>
                  </a:lnTo>
                  <a:lnTo>
                    <a:pt x="31672" y="397818"/>
                  </a:lnTo>
                  <a:lnTo>
                    <a:pt x="188727" y="336107"/>
                  </a:lnTo>
                  <a:lnTo>
                    <a:pt x="301553" y="336107"/>
                  </a:lnTo>
                  <a:lnTo>
                    <a:pt x="298554" y="286190"/>
                  </a:lnTo>
                  <a:lnTo>
                    <a:pt x="448304" y="208730"/>
                  </a:lnTo>
                  <a:lnTo>
                    <a:pt x="284908" y="166528"/>
                  </a:lnTo>
                  <a:lnTo>
                    <a:pt x="280924" y="142261"/>
                  </a:lnTo>
                  <a:lnTo>
                    <a:pt x="166931" y="142261"/>
                  </a:lnTo>
                  <a:lnTo>
                    <a:pt x="0" y="116687"/>
                  </a:lnTo>
                  <a:close/>
                </a:path>
                <a:path w="448310" h="455294">
                  <a:moveTo>
                    <a:pt x="257567" y="0"/>
                  </a:moveTo>
                  <a:lnTo>
                    <a:pt x="166931" y="142261"/>
                  </a:lnTo>
                  <a:lnTo>
                    <a:pt x="280924" y="142261"/>
                  </a:lnTo>
                  <a:lnTo>
                    <a:pt x="257567" y="0"/>
                  </a:lnTo>
                  <a:close/>
                </a:path>
              </a:pathLst>
            </a:custGeom>
            <a:solidFill>
              <a:srgbClr val="003399"/>
            </a:solidFill>
          </p:spPr>
          <p:txBody>
            <a:bodyPr wrap="square" lIns="0" tIns="0" rIns="0" bIns="0" rtlCol="0"/>
            <a:lstStyle/>
            <a:p>
              <a:endParaRPr/>
            </a:p>
          </p:txBody>
        </p:sp>
        <p:sp>
          <p:nvSpPr>
            <p:cNvPr id="28" name="object 55">
              <a:extLst>
                <a:ext uri="{FF2B5EF4-FFF2-40B4-BE49-F238E27FC236}">
                  <a16:creationId xmlns:a16="http://schemas.microsoft.com/office/drawing/2014/main" xmlns="" id="{A1913A69-1B7C-4947-8B0E-D051F1B4C801}"/>
                </a:ext>
              </a:extLst>
            </p:cNvPr>
            <p:cNvSpPr/>
            <p:nvPr/>
          </p:nvSpPr>
          <p:spPr>
            <a:xfrm>
              <a:off x="6607430" y="13204825"/>
              <a:ext cx="455295" cy="447675"/>
            </a:xfrm>
            <a:custGeom>
              <a:avLst/>
              <a:gdLst/>
              <a:ahLst/>
              <a:cxnLst/>
              <a:rect l="l" t="t" r="r" b="b"/>
              <a:pathLst>
                <a:path w="455295" h="447675">
                  <a:moveTo>
                    <a:pt x="114308" y="0"/>
                  </a:moveTo>
                  <a:lnTo>
                    <a:pt x="141315" y="166813"/>
                  </a:lnTo>
                  <a:lnTo>
                    <a:pt x="0" y="258781"/>
                  </a:lnTo>
                  <a:lnTo>
                    <a:pt x="166746" y="284598"/>
                  </a:lnTo>
                  <a:lnTo>
                    <a:pt x="210598" y="447508"/>
                  </a:lnTo>
                  <a:lnTo>
                    <a:pt x="286776" y="296853"/>
                  </a:lnTo>
                  <a:lnTo>
                    <a:pt x="446576" y="296853"/>
                  </a:lnTo>
                  <a:lnTo>
                    <a:pt x="335286" y="186582"/>
                  </a:lnTo>
                  <a:lnTo>
                    <a:pt x="366021" y="106183"/>
                  </a:lnTo>
                  <a:lnTo>
                    <a:pt x="245605" y="106183"/>
                  </a:lnTo>
                  <a:lnTo>
                    <a:pt x="114308" y="0"/>
                  </a:lnTo>
                  <a:close/>
                </a:path>
                <a:path w="455295" h="447675">
                  <a:moveTo>
                    <a:pt x="446576" y="296853"/>
                  </a:moveTo>
                  <a:lnTo>
                    <a:pt x="286776" y="296853"/>
                  </a:lnTo>
                  <a:lnTo>
                    <a:pt x="455140" y="305339"/>
                  </a:lnTo>
                  <a:lnTo>
                    <a:pt x="446576" y="296853"/>
                  </a:lnTo>
                  <a:close/>
                </a:path>
                <a:path w="455295" h="447675">
                  <a:moveTo>
                    <a:pt x="395539" y="28966"/>
                  </a:moveTo>
                  <a:lnTo>
                    <a:pt x="245605" y="106183"/>
                  </a:lnTo>
                  <a:lnTo>
                    <a:pt x="366021" y="106183"/>
                  </a:lnTo>
                  <a:lnTo>
                    <a:pt x="395539" y="28966"/>
                  </a:lnTo>
                  <a:close/>
                </a:path>
              </a:pathLst>
            </a:custGeom>
            <a:solidFill>
              <a:srgbClr val="003399"/>
            </a:solidFill>
          </p:spPr>
          <p:txBody>
            <a:bodyPr wrap="square" lIns="0" tIns="0" rIns="0" bIns="0" rtlCol="0"/>
            <a:lstStyle/>
            <a:p>
              <a:endParaRPr/>
            </a:p>
          </p:txBody>
        </p:sp>
        <p:sp>
          <p:nvSpPr>
            <p:cNvPr id="29" name="object 56">
              <a:extLst>
                <a:ext uri="{FF2B5EF4-FFF2-40B4-BE49-F238E27FC236}">
                  <a16:creationId xmlns:a16="http://schemas.microsoft.com/office/drawing/2014/main" xmlns="" id="{AC3FEC33-7C4A-4D2D-8683-03054D2AA2AC}"/>
                </a:ext>
              </a:extLst>
            </p:cNvPr>
            <p:cNvSpPr/>
            <p:nvPr/>
          </p:nvSpPr>
          <p:spPr>
            <a:xfrm>
              <a:off x="6531439" y="13210486"/>
              <a:ext cx="3078385" cy="3726956"/>
            </a:xfrm>
            <a:prstGeom prst="rect">
              <a:avLst/>
            </a:prstGeom>
            <a:blipFill>
              <a:blip r:embed="rId3" cstate="print"/>
              <a:stretch>
                <a:fillRect/>
              </a:stretch>
            </a:blipFill>
          </p:spPr>
          <p:txBody>
            <a:bodyPr wrap="square" lIns="0" tIns="0" rIns="0" bIns="0" rtlCol="0"/>
            <a:lstStyle/>
            <a:p>
              <a:endParaRPr/>
            </a:p>
          </p:txBody>
        </p:sp>
      </p:grpSp>
      <p:pic>
        <p:nvPicPr>
          <p:cNvPr id="30" name="Immagine 29">
            <a:extLst>
              <a:ext uri="{FF2B5EF4-FFF2-40B4-BE49-F238E27FC236}">
                <a16:creationId xmlns:a16="http://schemas.microsoft.com/office/drawing/2014/main" xmlns="" id="{F6C1C22D-194E-4049-90E4-CE09F7DDB156}"/>
              </a:ext>
            </a:extLst>
          </p:cNvPr>
          <p:cNvPicPr>
            <a:picLocks noChangeAspect="1"/>
          </p:cNvPicPr>
          <p:nvPr userDrawn="1"/>
        </p:nvPicPr>
        <p:blipFill>
          <a:blip r:embed="rId2"/>
          <a:stretch>
            <a:fillRect/>
          </a:stretch>
        </p:blipFill>
        <p:spPr>
          <a:xfrm rot="19703064">
            <a:off x="10231893" y="2407144"/>
            <a:ext cx="6162675" cy="5905500"/>
          </a:xfrm>
          <a:prstGeom prst="rect">
            <a:avLst/>
          </a:prstGeom>
        </p:spPr>
      </p:pic>
      <p:sp>
        <p:nvSpPr>
          <p:cNvPr id="31" name="Rettangolo 30">
            <a:extLst>
              <a:ext uri="{FF2B5EF4-FFF2-40B4-BE49-F238E27FC236}">
                <a16:creationId xmlns:a16="http://schemas.microsoft.com/office/drawing/2014/main" xmlns="" id="{5A6A6963-E124-4ADB-8C75-58C683E5EF95}"/>
              </a:ext>
            </a:extLst>
          </p:cNvPr>
          <p:cNvSpPr/>
          <p:nvPr userDrawn="1"/>
        </p:nvSpPr>
        <p:spPr>
          <a:xfrm>
            <a:off x="253038" y="0"/>
            <a:ext cx="892629" cy="119742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32" name="Connettore diritto 31">
            <a:extLst>
              <a:ext uri="{FF2B5EF4-FFF2-40B4-BE49-F238E27FC236}">
                <a16:creationId xmlns:a16="http://schemas.microsoft.com/office/drawing/2014/main" xmlns="" id="{374E7053-C014-4645-B457-0F48E86D7CFF}"/>
              </a:ext>
            </a:extLst>
          </p:cNvPr>
          <p:cNvCxnSpPr>
            <a:cxnSpLocks/>
          </p:cNvCxnSpPr>
          <p:nvPr userDrawn="1"/>
        </p:nvCxnSpPr>
        <p:spPr>
          <a:xfrm>
            <a:off x="239485" y="6111837"/>
            <a:ext cx="11501001" cy="0"/>
          </a:xfrm>
          <a:prstGeom prst="line">
            <a:avLst/>
          </a:prstGeom>
          <a:ln w="28575">
            <a:solidFill>
              <a:srgbClr val="003399"/>
            </a:solidFill>
          </a:ln>
        </p:spPr>
        <p:style>
          <a:lnRef idx="1">
            <a:schemeClr val="dk1"/>
          </a:lnRef>
          <a:fillRef idx="0">
            <a:schemeClr val="dk1"/>
          </a:fillRef>
          <a:effectRef idx="0">
            <a:schemeClr val="dk1"/>
          </a:effectRef>
          <a:fontRef idx="minor">
            <a:schemeClr val="tx1"/>
          </a:fontRef>
        </p:style>
      </p:cxnSp>
      <p:grpSp>
        <p:nvGrpSpPr>
          <p:cNvPr id="33" name="Group 9">
            <a:extLst>
              <a:ext uri="{FF2B5EF4-FFF2-40B4-BE49-F238E27FC236}">
                <a16:creationId xmlns:a16="http://schemas.microsoft.com/office/drawing/2014/main" xmlns="" id="{7A5AD74D-A260-4E1F-8DCC-EC552BF85139}"/>
              </a:ext>
            </a:extLst>
          </p:cNvPr>
          <p:cNvGrpSpPr>
            <a:grpSpLocks noChangeAspect="1"/>
          </p:cNvGrpSpPr>
          <p:nvPr userDrawn="1"/>
        </p:nvGrpSpPr>
        <p:grpSpPr>
          <a:xfrm>
            <a:off x="345499" y="80904"/>
            <a:ext cx="707706" cy="1035621"/>
            <a:chOff x="5729731" y="12946325"/>
            <a:chExt cx="3934794" cy="5757967"/>
          </a:xfrm>
        </p:grpSpPr>
        <p:sp>
          <p:nvSpPr>
            <p:cNvPr id="34" name="object 44">
              <a:extLst>
                <a:ext uri="{FF2B5EF4-FFF2-40B4-BE49-F238E27FC236}">
                  <a16:creationId xmlns:a16="http://schemas.microsoft.com/office/drawing/2014/main" xmlns="" id="{E06EA910-D885-4A9D-ABEF-1C0262780102}"/>
                </a:ext>
              </a:extLst>
            </p:cNvPr>
            <p:cNvSpPr/>
            <p:nvPr/>
          </p:nvSpPr>
          <p:spPr>
            <a:xfrm>
              <a:off x="8210008" y="17394287"/>
              <a:ext cx="1427480" cy="1310005"/>
            </a:xfrm>
            <a:custGeom>
              <a:avLst/>
              <a:gdLst/>
              <a:ahLst/>
              <a:cxnLst/>
              <a:rect l="l" t="t" r="r" b="b"/>
              <a:pathLst>
                <a:path w="1427479" h="1310005">
                  <a:moveTo>
                    <a:pt x="456120" y="0"/>
                  </a:moveTo>
                  <a:lnTo>
                    <a:pt x="108076" y="0"/>
                  </a:lnTo>
                  <a:lnTo>
                    <a:pt x="0" y="1309765"/>
                  </a:lnTo>
                  <a:lnTo>
                    <a:pt x="322402" y="1309765"/>
                  </a:lnTo>
                  <a:lnTo>
                    <a:pt x="362703" y="719885"/>
                  </a:lnTo>
                  <a:lnTo>
                    <a:pt x="365791" y="643809"/>
                  </a:lnTo>
                  <a:lnTo>
                    <a:pt x="365478" y="579079"/>
                  </a:lnTo>
                  <a:lnTo>
                    <a:pt x="363732" y="520514"/>
                  </a:lnTo>
                  <a:lnTo>
                    <a:pt x="362703" y="500081"/>
                  </a:lnTo>
                  <a:lnTo>
                    <a:pt x="628336" y="500081"/>
                  </a:lnTo>
                  <a:lnTo>
                    <a:pt x="456120" y="0"/>
                  </a:lnTo>
                  <a:close/>
                </a:path>
                <a:path w="1427479" h="1310005">
                  <a:moveTo>
                    <a:pt x="1361314" y="500081"/>
                  </a:moveTo>
                  <a:lnTo>
                    <a:pt x="1066145" y="500081"/>
                  </a:lnTo>
                  <a:lnTo>
                    <a:pt x="1062013" y="571512"/>
                  </a:lnTo>
                  <a:lnTo>
                    <a:pt x="1060635" y="618219"/>
                  </a:lnTo>
                  <a:lnTo>
                    <a:pt x="1062013" y="660808"/>
                  </a:lnTo>
                  <a:lnTo>
                    <a:pt x="1066145" y="719885"/>
                  </a:lnTo>
                  <a:lnTo>
                    <a:pt x="1106420" y="1309765"/>
                  </a:lnTo>
                  <a:lnTo>
                    <a:pt x="1426997" y="1309765"/>
                  </a:lnTo>
                  <a:lnTo>
                    <a:pt x="1361314" y="500081"/>
                  </a:lnTo>
                  <a:close/>
                </a:path>
                <a:path w="1427479" h="1310005">
                  <a:moveTo>
                    <a:pt x="628336" y="500081"/>
                  </a:moveTo>
                  <a:lnTo>
                    <a:pt x="366338" y="500081"/>
                  </a:lnTo>
                  <a:lnTo>
                    <a:pt x="392220" y="580800"/>
                  </a:lnTo>
                  <a:lnTo>
                    <a:pt x="408480" y="630602"/>
                  </a:lnTo>
                  <a:lnTo>
                    <a:pt x="421987" y="670095"/>
                  </a:lnTo>
                  <a:lnTo>
                    <a:pt x="439609" y="719885"/>
                  </a:lnTo>
                  <a:lnTo>
                    <a:pt x="577012" y="1099082"/>
                  </a:lnTo>
                  <a:lnTo>
                    <a:pt x="851802" y="1099082"/>
                  </a:lnTo>
                  <a:lnTo>
                    <a:pt x="971255" y="769342"/>
                  </a:lnTo>
                  <a:lnTo>
                    <a:pt x="712581" y="769342"/>
                  </a:lnTo>
                  <a:lnTo>
                    <a:pt x="690931" y="691790"/>
                  </a:lnTo>
                  <a:lnTo>
                    <a:pt x="676845" y="643425"/>
                  </a:lnTo>
                  <a:lnTo>
                    <a:pt x="664139" y="603985"/>
                  </a:lnTo>
                  <a:lnTo>
                    <a:pt x="628336" y="500081"/>
                  </a:lnTo>
                  <a:close/>
                </a:path>
                <a:path w="1427479" h="1310005">
                  <a:moveTo>
                    <a:pt x="1320747" y="0"/>
                  </a:moveTo>
                  <a:lnTo>
                    <a:pt x="972686" y="0"/>
                  </a:lnTo>
                  <a:lnTo>
                    <a:pt x="782175" y="553206"/>
                  </a:lnTo>
                  <a:lnTo>
                    <a:pt x="759516" y="622528"/>
                  </a:lnTo>
                  <a:lnTo>
                    <a:pt x="738227" y="692875"/>
                  </a:lnTo>
                  <a:lnTo>
                    <a:pt x="722431" y="747421"/>
                  </a:lnTo>
                  <a:lnTo>
                    <a:pt x="716250" y="769342"/>
                  </a:lnTo>
                  <a:lnTo>
                    <a:pt x="971255" y="769342"/>
                  </a:lnTo>
                  <a:lnTo>
                    <a:pt x="989171" y="719885"/>
                  </a:lnTo>
                  <a:lnTo>
                    <a:pt x="1012993" y="650774"/>
                  </a:lnTo>
                  <a:lnTo>
                    <a:pt x="1036814" y="579079"/>
                  </a:lnTo>
                  <a:lnTo>
                    <a:pt x="1055138" y="522836"/>
                  </a:lnTo>
                  <a:lnTo>
                    <a:pt x="1062468" y="500081"/>
                  </a:lnTo>
                  <a:lnTo>
                    <a:pt x="1361314" y="500081"/>
                  </a:lnTo>
                  <a:lnTo>
                    <a:pt x="1320747" y="0"/>
                  </a:lnTo>
                  <a:close/>
                </a:path>
              </a:pathLst>
            </a:custGeom>
            <a:solidFill>
              <a:srgbClr val="003399"/>
            </a:solidFill>
          </p:spPr>
          <p:txBody>
            <a:bodyPr wrap="square" lIns="0" tIns="0" rIns="0" bIns="0" rtlCol="0"/>
            <a:lstStyle/>
            <a:p>
              <a:endParaRPr/>
            </a:p>
          </p:txBody>
        </p:sp>
        <p:sp>
          <p:nvSpPr>
            <p:cNvPr id="35" name="object 45">
              <a:extLst>
                <a:ext uri="{FF2B5EF4-FFF2-40B4-BE49-F238E27FC236}">
                  <a16:creationId xmlns:a16="http://schemas.microsoft.com/office/drawing/2014/main" xmlns="" id="{0D4DF8C2-83C9-4944-8548-04F5CD802156}"/>
                </a:ext>
              </a:extLst>
            </p:cNvPr>
            <p:cNvSpPr/>
            <p:nvPr/>
          </p:nvSpPr>
          <p:spPr>
            <a:xfrm>
              <a:off x="5729731" y="17394280"/>
              <a:ext cx="2423795" cy="1310005"/>
            </a:xfrm>
            <a:custGeom>
              <a:avLst/>
              <a:gdLst/>
              <a:ahLst/>
              <a:cxnLst/>
              <a:rect l="l" t="t" r="r" b="b"/>
              <a:pathLst>
                <a:path w="2423795" h="1310005">
                  <a:moveTo>
                    <a:pt x="1747573" y="0"/>
                  </a:moveTo>
                  <a:lnTo>
                    <a:pt x="1282272" y="0"/>
                  </a:lnTo>
                  <a:lnTo>
                    <a:pt x="1282272" y="1309773"/>
                  </a:lnTo>
                  <a:lnTo>
                    <a:pt x="1747573" y="1309773"/>
                  </a:lnTo>
                  <a:lnTo>
                    <a:pt x="1800481" y="1308387"/>
                  </a:lnTo>
                  <a:lnTo>
                    <a:pt x="1851650" y="1304256"/>
                  </a:lnTo>
                  <a:lnTo>
                    <a:pt x="1901021" y="1297418"/>
                  </a:lnTo>
                  <a:lnTo>
                    <a:pt x="1948540" y="1287912"/>
                  </a:lnTo>
                  <a:lnTo>
                    <a:pt x="1994148" y="1275776"/>
                  </a:lnTo>
                  <a:lnTo>
                    <a:pt x="2037788" y="1261051"/>
                  </a:lnTo>
                  <a:lnTo>
                    <a:pt x="2079404" y="1243775"/>
                  </a:lnTo>
                  <a:lnTo>
                    <a:pt x="2118939" y="1223986"/>
                  </a:lnTo>
                  <a:lnTo>
                    <a:pt x="2156336" y="1201723"/>
                  </a:lnTo>
                  <a:lnTo>
                    <a:pt x="2191538" y="1177026"/>
                  </a:lnTo>
                  <a:lnTo>
                    <a:pt x="2224488" y="1149934"/>
                  </a:lnTo>
                  <a:lnTo>
                    <a:pt x="2255129" y="1120484"/>
                  </a:lnTo>
                  <a:lnTo>
                    <a:pt x="2283405" y="1088717"/>
                  </a:lnTo>
                  <a:lnTo>
                    <a:pt x="2309257" y="1054670"/>
                  </a:lnTo>
                  <a:lnTo>
                    <a:pt x="2321937" y="1034984"/>
                  </a:lnTo>
                  <a:lnTo>
                    <a:pt x="1602849" y="1034984"/>
                  </a:lnTo>
                  <a:lnTo>
                    <a:pt x="1602849" y="274772"/>
                  </a:lnTo>
                  <a:lnTo>
                    <a:pt x="2324433" y="274772"/>
                  </a:lnTo>
                  <a:lnTo>
                    <a:pt x="2309257" y="251431"/>
                  </a:lnTo>
                  <a:lnTo>
                    <a:pt x="2283405" y="217735"/>
                  </a:lnTo>
                  <a:lnTo>
                    <a:pt x="2255129" y="186327"/>
                  </a:lnTo>
                  <a:lnTo>
                    <a:pt x="2224488" y="157240"/>
                  </a:lnTo>
                  <a:lnTo>
                    <a:pt x="2191538" y="130507"/>
                  </a:lnTo>
                  <a:lnTo>
                    <a:pt x="2156336" y="106161"/>
                  </a:lnTo>
                  <a:lnTo>
                    <a:pt x="2118939" y="84237"/>
                  </a:lnTo>
                  <a:lnTo>
                    <a:pt x="2079404" y="64766"/>
                  </a:lnTo>
                  <a:lnTo>
                    <a:pt x="2037788" y="47784"/>
                  </a:lnTo>
                  <a:lnTo>
                    <a:pt x="1994148" y="33322"/>
                  </a:lnTo>
                  <a:lnTo>
                    <a:pt x="1948540" y="21415"/>
                  </a:lnTo>
                  <a:lnTo>
                    <a:pt x="1901021" y="12096"/>
                  </a:lnTo>
                  <a:lnTo>
                    <a:pt x="1851650" y="5398"/>
                  </a:lnTo>
                  <a:lnTo>
                    <a:pt x="1800481" y="1355"/>
                  </a:lnTo>
                  <a:lnTo>
                    <a:pt x="1747573" y="0"/>
                  </a:lnTo>
                  <a:close/>
                </a:path>
                <a:path w="2423795" h="1310005">
                  <a:moveTo>
                    <a:pt x="2324433" y="274772"/>
                  </a:moveTo>
                  <a:lnTo>
                    <a:pt x="1734724" y="274772"/>
                  </a:lnTo>
                  <a:lnTo>
                    <a:pt x="1783246" y="277045"/>
                  </a:lnTo>
                  <a:lnTo>
                    <a:pt x="1828921" y="283850"/>
                  </a:lnTo>
                  <a:lnTo>
                    <a:pt x="1871571" y="295166"/>
                  </a:lnTo>
                  <a:lnTo>
                    <a:pt x="1911013" y="310975"/>
                  </a:lnTo>
                  <a:lnTo>
                    <a:pt x="1947069" y="331256"/>
                  </a:lnTo>
                  <a:lnTo>
                    <a:pt x="1979558" y="355990"/>
                  </a:lnTo>
                  <a:lnTo>
                    <a:pt x="2008299" y="385155"/>
                  </a:lnTo>
                  <a:lnTo>
                    <a:pt x="2033113" y="418733"/>
                  </a:lnTo>
                  <a:lnTo>
                    <a:pt x="2053819" y="456703"/>
                  </a:lnTo>
                  <a:lnTo>
                    <a:pt x="2070238" y="499046"/>
                  </a:lnTo>
                  <a:lnTo>
                    <a:pt x="2082188" y="545741"/>
                  </a:lnTo>
                  <a:lnTo>
                    <a:pt x="2089491" y="596769"/>
                  </a:lnTo>
                  <a:lnTo>
                    <a:pt x="2091965" y="652109"/>
                  </a:lnTo>
                  <a:lnTo>
                    <a:pt x="2089581" y="707907"/>
                  </a:lnTo>
                  <a:lnTo>
                    <a:pt x="2082518" y="759442"/>
                  </a:lnTo>
                  <a:lnTo>
                    <a:pt x="2070912" y="806680"/>
                  </a:lnTo>
                  <a:lnTo>
                    <a:pt x="2054898" y="849585"/>
                  </a:lnTo>
                  <a:lnTo>
                    <a:pt x="2034611" y="888122"/>
                  </a:lnTo>
                  <a:lnTo>
                    <a:pt x="2010187" y="922257"/>
                  </a:lnTo>
                  <a:lnTo>
                    <a:pt x="1981760" y="951954"/>
                  </a:lnTo>
                  <a:lnTo>
                    <a:pt x="1949466" y="977178"/>
                  </a:lnTo>
                  <a:lnTo>
                    <a:pt x="1913441" y="997895"/>
                  </a:lnTo>
                  <a:lnTo>
                    <a:pt x="1873818" y="1014069"/>
                  </a:lnTo>
                  <a:lnTo>
                    <a:pt x="1830735" y="1025665"/>
                  </a:lnTo>
                  <a:lnTo>
                    <a:pt x="1784325" y="1032648"/>
                  </a:lnTo>
                  <a:lnTo>
                    <a:pt x="1734724" y="1034984"/>
                  </a:lnTo>
                  <a:lnTo>
                    <a:pt x="2321937" y="1034984"/>
                  </a:lnTo>
                  <a:lnTo>
                    <a:pt x="2353466" y="979895"/>
                  </a:lnTo>
                  <a:lnTo>
                    <a:pt x="2371709" y="939245"/>
                  </a:lnTo>
                  <a:lnTo>
                    <a:pt x="2387302" y="896471"/>
                  </a:lnTo>
                  <a:lnTo>
                    <a:pt x="2400187" y="851613"/>
                  </a:lnTo>
                  <a:lnTo>
                    <a:pt x="2410308" y="804708"/>
                  </a:lnTo>
                  <a:lnTo>
                    <a:pt x="2417607" y="755797"/>
                  </a:lnTo>
                  <a:lnTo>
                    <a:pt x="2422029" y="704918"/>
                  </a:lnTo>
                  <a:lnTo>
                    <a:pt x="2423515" y="652109"/>
                  </a:lnTo>
                  <a:lnTo>
                    <a:pt x="2422029" y="599331"/>
                  </a:lnTo>
                  <a:lnTo>
                    <a:pt x="2417607" y="548539"/>
                  </a:lnTo>
                  <a:lnTo>
                    <a:pt x="2410308" y="499767"/>
                  </a:lnTo>
                  <a:lnTo>
                    <a:pt x="2400187" y="453049"/>
                  </a:lnTo>
                  <a:lnTo>
                    <a:pt x="2387302" y="408418"/>
                  </a:lnTo>
                  <a:lnTo>
                    <a:pt x="2371709" y="365907"/>
                  </a:lnTo>
                  <a:lnTo>
                    <a:pt x="2353466" y="325550"/>
                  </a:lnTo>
                  <a:lnTo>
                    <a:pt x="2332630" y="287380"/>
                  </a:lnTo>
                  <a:lnTo>
                    <a:pt x="2324433" y="274772"/>
                  </a:lnTo>
                  <a:close/>
                </a:path>
                <a:path w="2423795" h="1310005">
                  <a:moveTo>
                    <a:pt x="782200" y="0"/>
                  </a:moveTo>
                  <a:lnTo>
                    <a:pt x="445146" y="0"/>
                  </a:lnTo>
                  <a:lnTo>
                    <a:pt x="0" y="1309773"/>
                  </a:lnTo>
                  <a:lnTo>
                    <a:pt x="329732" y="1309773"/>
                  </a:lnTo>
                  <a:lnTo>
                    <a:pt x="408498" y="1034984"/>
                  </a:lnTo>
                  <a:lnTo>
                    <a:pt x="1133942" y="1034984"/>
                  </a:lnTo>
                  <a:lnTo>
                    <a:pt x="1046788" y="778539"/>
                  </a:lnTo>
                  <a:lnTo>
                    <a:pt x="483612" y="778539"/>
                  </a:lnTo>
                  <a:lnTo>
                    <a:pt x="558718" y="523887"/>
                  </a:lnTo>
                  <a:lnTo>
                    <a:pt x="577068" y="453910"/>
                  </a:lnTo>
                  <a:lnTo>
                    <a:pt x="594210" y="380327"/>
                  </a:lnTo>
                  <a:lnTo>
                    <a:pt x="606885" y="322199"/>
                  </a:lnTo>
                  <a:lnTo>
                    <a:pt x="611834" y="298587"/>
                  </a:lnTo>
                  <a:lnTo>
                    <a:pt x="883676" y="298587"/>
                  </a:lnTo>
                  <a:lnTo>
                    <a:pt x="782200" y="0"/>
                  </a:lnTo>
                  <a:close/>
                </a:path>
                <a:path w="2423795" h="1310005">
                  <a:moveTo>
                    <a:pt x="1133942" y="1034984"/>
                  </a:moveTo>
                  <a:lnTo>
                    <a:pt x="817005" y="1034984"/>
                  </a:lnTo>
                  <a:lnTo>
                    <a:pt x="897606" y="1309773"/>
                  </a:lnTo>
                  <a:lnTo>
                    <a:pt x="1227330" y="1309773"/>
                  </a:lnTo>
                  <a:lnTo>
                    <a:pt x="1133942" y="1034984"/>
                  </a:lnTo>
                  <a:close/>
                </a:path>
                <a:path w="2423795" h="1310005">
                  <a:moveTo>
                    <a:pt x="883676" y="298587"/>
                  </a:moveTo>
                  <a:lnTo>
                    <a:pt x="615495" y="298587"/>
                  </a:lnTo>
                  <a:lnTo>
                    <a:pt x="632817" y="382474"/>
                  </a:lnTo>
                  <a:lnTo>
                    <a:pt x="644125" y="433905"/>
                  </a:lnTo>
                  <a:lnTo>
                    <a:pt x="654402" y="474002"/>
                  </a:lnTo>
                  <a:lnTo>
                    <a:pt x="668628" y="523887"/>
                  </a:lnTo>
                  <a:lnTo>
                    <a:pt x="741891" y="778539"/>
                  </a:lnTo>
                  <a:lnTo>
                    <a:pt x="1046788" y="778539"/>
                  </a:lnTo>
                  <a:lnTo>
                    <a:pt x="883676" y="298587"/>
                  </a:lnTo>
                  <a:close/>
                </a:path>
              </a:pathLst>
            </a:custGeom>
            <a:solidFill>
              <a:srgbClr val="003399"/>
            </a:solidFill>
          </p:spPr>
          <p:txBody>
            <a:bodyPr wrap="square" lIns="0" tIns="0" rIns="0" bIns="0" rtlCol="0"/>
            <a:lstStyle/>
            <a:p>
              <a:endParaRPr/>
            </a:p>
          </p:txBody>
        </p:sp>
        <p:sp>
          <p:nvSpPr>
            <p:cNvPr id="36" name="object 46">
              <a:extLst>
                <a:ext uri="{FF2B5EF4-FFF2-40B4-BE49-F238E27FC236}">
                  <a16:creationId xmlns:a16="http://schemas.microsoft.com/office/drawing/2014/main" xmlns="" id="{1578E694-6AEF-4DCD-9254-1CA735B9D786}"/>
                </a:ext>
              </a:extLst>
            </p:cNvPr>
            <p:cNvSpPr/>
            <p:nvPr/>
          </p:nvSpPr>
          <p:spPr>
            <a:xfrm>
              <a:off x="5738321" y="17089704"/>
              <a:ext cx="3926204" cy="0"/>
            </a:xfrm>
            <a:custGeom>
              <a:avLst/>
              <a:gdLst/>
              <a:ahLst/>
              <a:cxnLst/>
              <a:rect l="l" t="t" r="r" b="b"/>
              <a:pathLst>
                <a:path w="3926204">
                  <a:moveTo>
                    <a:pt x="0" y="0"/>
                  </a:moveTo>
                  <a:lnTo>
                    <a:pt x="3926129" y="0"/>
                  </a:lnTo>
                </a:path>
              </a:pathLst>
            </a:custGeom>
            <a:ln w="40752">
              <a:solidFill>
                <a:srgbClr val="003399"/>
              </a:solidFill>
            </a:ln>
          </p:spPr>
          <p:txBody>
            <a:bodyPr wrap="square" lIns="0" tIns="0" rIns="0" bIns="0" rtlCol="0"/>
            <a:lstStyle/>
            <a:p>
              <a:endParaRPr/>
            </a:p>
          </p:txBody>
        </p:sp>
        <p:sp>
          <p:nvSpPr>
            <p:cNvPr id="37" name="object 47">
              <a:extLst>
                <a:ext uri="{FF2B5EF4-FFF2-40B4-BE49-F238E27FC236}">
                  <a16:creationId xmlns:a16="http://schemas.microsoft.com/office/drawing/2014/main" xmlns="" id="{E786B5E7-174E-4170-B20B-ED8781DC0573}"/>
                </a:ext>
              </a:extLst>
            </p:cNvPr>
            <p:cNvSpPr/>
            <p:nvPr/>
          </p:nvSpPr>
          <p:spPr>
            <a:xfrm>
              <a:off x="7464267" y="12946325"/>
              <a:ext cx="457834" cy="435609"/>
            </a:xfrm>
            <a:custGeom>
              <a:avLst/>
              <a:gdLst/>
              <a:ahLst/>
              <a:cxnLst/>
              <a:rect l="l" t="t" r="r" b="b"/>
              <a:pathLst>
                <a:path w="457834" h="435609">
                  <a:moveTo>
                    <a:pt x="228650" y="0"/>
                  </a:moveTo>
                  <a:lnTo>
                    <a:pt x="168396" y="157741"/>
                  </a:lnTo>
                  <a:lnTo>
                    <a:pt x="0" y="166512"/>
                  </a:lnTo>
                  <a:lnTo>
                    <a:pt x="131371" y="272418"/>
                  </a:lnTo>
                  <a:lnTo>
                    <a:pt x="87553" y="435387"/>
                  </a:lnTo>
                  <a:lnTo>
                    <a:pt x="228977" y="343235"/>
                  </a:lnTo>
                  <a:lnTo>
                    <a:pt x="345526" y="343235"/>
                  </a:lnTo>
                  <a:lnTo>
                    <a:pt x="326331" y="272251"/>
                  </a:lnTo>
                  <a:lnTo>
                    <a:pt x="457519" y="166101"/>
                  </a:lnTo>
                  <a:lnTo>
                    <a:pt x="289046" y="157599"/>
                  </a:lnTo>
                  <a:lnTo>
                    <a:pt x="228650" y="0"/>
                  </a:lnTo>
                  <a:close/>
                </a:path>
                <a:path w="457834" h="435609">
                  <a:moveTo>
                    <a:pt x="345526" y="343235"/>
                  </a:moveTo>
                  <a:lnTo>
                    <a:pt x="228977" y="343235"/>
                  </a:lnTo>
                  <a:lnTo>
                    <a:pt x="370367" y="435102"/>
                  </a:lnTo>
                  <a:lnTo>
                    <a:pt x="345526" y="343235"/>
                  </a:lnTo>
                  <a:close/>
                </a:path>
              </a:pathLst>
            </a:custGeom>
            <a:solidFill>
              <a:srgbClr val="003399"/>
            </a:solidFill>
          </p:spPr>
          <p:txBody>
            <a:bodyPr wrap="square" lIns="0" tIns="0" rIns="0" bIns="0" rtlCol="0"/>
            <a:lstStyle/>
            <a:p>
              <a:endParaRPr/>
            </a:p>
          </p:txBody>
        </p:sp>
        <p:sp>
          <p:nvSpPr>
            <p:cNvPr id="38" name="object 48">
              <a:extLst>
                <a:ext uri="{FF2B5EF4-FFF2-40B4-BE49-F238E27FC236}">
                  <a16:creationId xmlns:a16="http://schemas.microsoft.com/office/drawing/2014/main" xmlns="" id="{EDFB7069-244F-432F-A535-DA7F9A770562}"/>
                </a:ext>
              </a:extLst>
            </p:cNvPr>
            <p:cNvSpPr/>
            <p:nvPr/>
          </p:nvSpPr>
          <p:spPr>
            <a:xfrm>
              <a:off x="9186595" y="14648322"/>
              <a:ext cx="436245" cy="457834"/>
            </a:xfrm>
            <a:custGeom>
              <a:avLst/>
              <a:gdLst/>
              <a:ahLst/>
              <a:cxnLst/>
              <a:rect l="l" t="t" r="r" b="b"/>
              <a:pathLst>
                <a:path w="436245" h="457834">
                  <a:moveTo>
                    <a:pt x="277002" y="326817"/>
                  </a:moveTo>
                  <a:lnTo>
                    <a:pt x="164325" y="326817"/>
                  </a:lnTo>
                  <a:lnTo>
                    <a:pt x="271145" y="457452"/>
                  </a:lnTo>
                  <a:lnTo>
                    <a:pt x="277002" y="326817"/>
                  </a:lnTo>
                  <a:close/>
                </a:path>
                <a:path w="436245" h="457834">
                  <a:moveTo>
                    <a:pt x="0" y="88918"/>
                  </a:moveTo>
                  <a:lnTo>
                    <a:pt x="92839" y="229848"/>
                  </a:lnTo>
                  <a:lnTo>
                    <a:pt x="1717" y="371749"/>
                  </a:lnTo>
                  <a:lnTo>
                    <a:pt x="164325" y="326817"/>
                  </a:lnTo>
                  <a:lnTo>
                    <a:pt x="277002" y="326817"/>
                  </a:lnTo>
                  <a:lnTo>
                    <a:pt x="278701" y="288921"/>
                  </a:lnTo>
                  <a:lnTo>
                    <a:pt x="436083" y="227762"/>
                  </a:lnTo>
                  <a:lnTo>
                    <a:pt x="278006" y="168262"/>
                  </a:lnTo>
                  <a:lnTo>
                    <a:pt x="275921" y="131815"/>
                  </a:lnTo>
                  <a:lnTo>
                    <a:pt x="163111" y="131815"/>
                  </a:lnTo>
                  <a:lnTo>
                    <a:pt x="0" y="88918"/>
                  </a:lnTo>
                  <a:close/>
                </a:path>
                <a:path w="436245" h="457834">
                  <a:moveTo>
                    <a:pt x="268381" y="0"/>
                  </a:moveTo>
                  <a:lnTo>
                    <a:pt x="163111" y="131815"/>
                  </a:lnTo>
                  <a:lnTo>
                    <a:pt x="275921" y="131815"/>
                  </a:lnTo>
                  <a:lnTo>
                    <a:pt x="268381" y="0"/>
                  </a:lnTo>
                  <a:close/>
                </a:path>
              </a:pathLst>
            </a:custGeom>
            <a:solidFill>
              <a:srgbClr val="003399"/>
            </a:solidFill>
          </p:spPr>
          <p:txBody>
            <a:bodyPr wrap="square" lIns="0" tIns="0" rIns="0" bIns="0" rtlCol="0"/>
            <a:lstStyle/>
            <a:p>
              <a:endParaRPr/>
            </a:p>
          </p:txBody>
        </p:sp>
        <p:sp>
          <p:nvSpPr>
            <p:cNvPr id="39" name="object 49">
              <a:extLst>
                <a:ext uri="{FF2B5EF4-FFF2-40B4-BE49-F238E27FC236}">
                  <a16:creationId xmlns:a16="http://schemas.microsoft.com/office/drawing/2014/main" xmlns="" id="{54AB8F8F-0136-449E-8D64-13A73D7541A9}"/>
                </a:ext>
              </a:extLst>
            </p:cNvPr>
            <p:cNvSpPr/>
            <p:nvPr/>
          </p:nvSpPr>
          <p:spPr>
            <a:xfrm>
              <a:off x="8916999" y="15507118"/>
              <a:ext cx="448309" cy="455295"/>
            </a:xfrm>
            <a:custGeom>
              <a:avLst/>
              <a:gdLst/>
              <a:ahLst/>
              <a:cxnLst/>
              <a:rect l="l" t="t" r="r" b="b"/>
              <a:pathLst>
                <a:path w="448309" h="455294">
                  <a:moveTo>
                    <a:pt x="140092" y="0"/>
                  </a:moveTo>
                  <a:lnTo>
                    <a:pt x="149926" y="168430"/>
                  </a:lnTo>
                  <a:lnTo>
                    <a:pt x="0" y="245596"/>
                  </a:lnTo>
                  <a:lnTo>
                    <a:pt x="163211" y="288225"/>
                  </a:lnTo>
                  <a:lnTo>
                    <a:pt x="190260" y="454763"/>
                  </a:lnTo>
                  <a:lnTo>
                    <a:pt x="281189" y="312685"/>
                  </a:lnTo>
                  <a:lnTo>
                    <a:pt x="426855" y="312685"/>
                  </a:lnTo>
                  <a:lnTo>
                    <a:pt x="341007" y="207884"/>
                  </a:lnTo>
                  <a:lnTo>
                    <a:pt x="385954" y="118857"/>
                  </a:lnTo>
                  <a:lnTo>
                    <a:pt x="259837" y="118857"/>
                  </a:lnTo>
                  <a:lnTo>
                    <a:pt x="140092" y="0"/>
                  </a:lnTo>
                  <a:close/>
                </a:path>
                <a:path w="448309" h="455294">
                  <a:moveTo>
                    <a:pt x="426855" y="312685"/>
                  </a:moveTo>
                  <a:lnTo>
                    <a:pt x="281189" y="312685"/>
                  </a:lnTo>
                  <a:lnTo>
                    <a:pt x="448078" y="338594"/>
                  </a:lnTo>
                  <a:lnTo>
                    <a:pt x="426855" y="312685"/>
                  </a:lnTo>
                  <a:close/>
                </a:path>
                <a:path w="448309" h="455294">
                  <a:moveTo>
                    <a:pt x="416959" y="57447"/>
                  </a:moveTo>
                  <a:lnTo>
                    <a:pt x="259837" y="118857"/>
                  </a:lnTo>
                  <a:lnTo>
                    <a:pt x="385954" y="118857"/>
                  </a:lnTo>
                  <a:lnTo>
                    <a:pt x="416959" y="57447"/>
                  </a:lnTo>
                  <a:close/>
                </a:path>
              </a:pathLst>
            </a:custGeom>
            <a:solidFill>
              <a:srgbClr val="003399"/>
            </a:solidFill>
          </p:spPr>
          <p:txBody>
            <a:bodyPr wrap="square" lIns="0" tIns="0" rIns="0" bIns="0" rtlCol="0"/>
            <a:lstStyle/>
            <a:p>
              <a:endParaRPr/>
            </a:p>
          </p:txBody>
        </p:sp>
        <p:sp>
          <p:nvSpPr>
            <p:cNvPr id="40" name="object 50">
              <a:extLst>
                <a:ext uri="{FF2B5EF4-FFF2-40B4-BE49-F238E27FC236}">
                  <a16:creationId xmlns:a16="http://schemas.microsoft.com/office/drawing/2014/main" xmlns="" id="{64135C33-2397-4608-A09E-BAE4C50F3665}"/>
                </a:ext>
              </a:extLst>
            </p:cNvPr>
            <p:cNvSpPr/>
            <p:nvPr/>
          </p:nvSpPr>
          <p:spPr>
            <a:xfrm>
              <a:off x="7461848" y="16379815"/>
              <a:ext cx="457834" cy="436245"/>
            </a:xfrm>
            <a:custGeom>
              <a:avLst/>
              <a:gdLst/>
              <a:ahLst/>
              <a:cxnLst/>
              <a:rect l="l" t="t" r="r" b="b"/>
              <a:pathLst>
                <a:path w="457834" h="436244">
                  <a:moveTo>
                    <a:pt x="85903" y="1549"/>
                  </a:moveTo>
                  <a:lnTo>
                    <a:pt x="130701" y="164258"/>
                  </a:lnTo>
                  <a:lnTo>
                    <a:pt x="0" y="271003"/>
                  </a:lnTo>
                  <a:lnTo>
                    <a:pt x="168539" y="278592"/>
                  </a:lnTo>
                  <a:lnTo>
                    <a:pt x="229597" y="436057"/>
                  </a:lnTo>
                  <a:lnTo>
                    <a:pt x="289155" y="277972"/>
                  </a:lnTo>
                  <a:lnTo>
                    <a:pt x="457477" y="268540"/>
                  </a:lnTo>
                  <a:lnTo>
                    <a:pt x="325669" y="163077"/>
                  </a:lnTo>
                  <a:lnTo>
                    <a:pt x="344266" y="92738"/>
                  </a:lnTo>
                  <a:lnTo>
                    <a:pt x="227729" y="92738"/>
                  </a:lnTo>
                  <a:lnTo>
                    <a:pt x="85903" y="1549"/>
                  </a:lnTo>
                  <a:close/>
                </a:path>
                <a:path w="457834" h="436244">
                  <a:moveTo>
                    <a:pt x="368784" y="0"/>
                  </a:moveTo>
                  <a:lnTo>
                    <a:pt x="227729" y="92738"/>
                  </a:lnTo>
                  <a:lnTo>
                    <a:pt x="344266" y="92738"/>
                  </a:lnTo>
                  <a:lnTo>
                    <a:pt x="368784" y="0"/>
                  </a:lnTo>
                  <a:close/>
                </a:path>
              </a:pathLst>
            </a:custGeom>
            <a:solidFill>
              <a:srgbClr val="003399"/>
            </a:solidFill>
          </p:spPr>
          <p:txBody>
            <a:bodyPr wrap="square" lIns="0" tIns="0" rIns="0" bIns="0" rtlCol="0"/>
            <a:lstStyle/>
            <a:p>
              <a:endParaRPr/>
            </a:p>
          </p:txBody>
        </p:sp>
        <p:sp>
          <p:nvSpPr>
            <p:cNvPr id="41" name="object 51">
              <a:extLst>
                <a:ext uri="{FF2B5EF4-FFF2-40B4-BE49-F238E27FC236}">
                  <a16:creationId xmlns:a16="http://schemas.microsoft.com/office/drawing/2014/main" xmlns="" id="{6800C6CD-5E76-4CDE-A1BD-AA543C443253}"/>
                </a:ext>
              </a:extLst>
            </p:cNvPr>
            <p:cNvSpPr/>
            <p:nvPr/>
          </p:nvSpPr>
          <p:spPr>
            <a:xfrm>
              <a:off x="6615689" y="16115360"/>
              <a:ext cx="454659" cy="448945"/>
            </a:xfrm>
            <a:custGeom>
              <a:avLst/>
              <a:gdLst/>
              <a:ahLst/>
              <a:cxnLst/>
              <a:rect l="l" t="t" r="r" b="b"/>
              <a:pathLst>
                <a:path w="454659" h="448944">
                  <a:moveTo>
                    <a:pt x="207951" y="0"/>
                  </a:moveTo>
                  <a:lnTo>
                    <a:pt x="166411" y="163588"/>
                  </a:lnTo>
                  <a:lnTo>
                    <a:pt x="0" y="191516"/>
                  </a:lnTo>
                  <a:lnTo>
                    <a:pt x="142638" y="281708"/>
                  </a:lnTo>
                  <a:lnTo>
                    <a:pt x="117793" y="448631"/>
                  </a:lnTo>
                  <a:lnTo>
                    <a:pt x="247808" y="340865"/>
                  </a:lnTo>
                  <a:lnTo>
                    <a:pt x="368936" y="340865"/>
                  </a:lnTo>
                  <a:lnTo>
                    <a:pt x="336425" y="259066"/>
                  </a:lnTo>
                  <a:lnTo>
                    <a:pt x="443896" y="149490"/>
                  </a:lnTo>
                  <a:lnTo>
                    <a:pt x="286081" y="149490"/>
                  </a:lnTo>
                  <a:lnTo>
                    <a:pt x="207951" y="0"/>
                  </a:lnTo>
                  <a:close/>
                </a:path>
                <a:path w="454659" h="448944">
                  <a:moveTo>
                    <a:pt x="368936" y="340865"/>
                  </a:moveTo>
                  <a:lnTo>
                    <a:pt x="247808" y="340865"/>
                  </a:lnTo>
                  <a:lnTo>
                    <a:pt x="398731" y="415828"/>
                  </a:lnTo>
                  <a:lnTo>
                    <a:pt x="368936" y="340865"/>
                  </a:lnTo>
                  <a:close/>
                </a:path>
                <a:path w="454659" h="448944">
                  <a:moveTo>
                    <a:pt x="454511" y="138668"/>
                  </a:moveTo>
                  <a:lnTo>
                    <a:pt x="286081" y="149490"/>
                  </a:lnTo>
                  <a:lnTo>
                    <a:pt x="443896" y="149490"/>
                  </a:lnTo>
                  <a:lnTo>
                    <a:pt x="454511" y="138668"/>
                  </a:lnTo>
                  <a:close/>
                </a:path>
              </a:pathLst>
            </a:custGeom>
            <a:solidFill>
              <a:srgbClr val="003399"/>
            </a:solidFill>
          </p:spPr>
          <p:txBody>
            <a:bodyPr wrap="square" lIns="0" tIns="0" rIns="0" bIns="0" rtlCol="0"/>
            <a:lstStyle/>
            <a:p>
              <a:endParaRPr/>
            </a:p>
          </p:txBody>
        </p:sp>
        <p:sp>
          <p:nvSpPr>
            <p:cNvPr id="42" name="object 52">
              <a:extLst>
                <a:ext uri="{FF2B5EF4-FFF2-40B4-BE49-F238E27FC236}">
                  <a16:creationId xmlns:a16="http://schemas.microsoft.com/office/drawing/2014/main" xmlns="" id="{6AFFED0F-940D-47A7-86F3-887F05EA0D6D}"/>
                </a:ext>
              </a:extLst>
            </p:cNvPr>
            <p:cNvSpPr/>
            <p:nvPr/>
          </p:nvSpPr>
          <p:spPr>
            <a:xfrm>
              <a:off x="6026109" y="15526494"/>
              <a:ext cx="446405" cy="455930"/>
            </a:xfrm>
            <a:custGeom>
              <a:avLst/>
              <a:gdLst/>
              <a:ahLst/>
              <a:cxnLst/>
              <a:rect l="l" t="t" r="r" b="b"/>
              <a:pathLst>
                <a:path w="446404" h="455930">
                  <a:moveTo>
                    <a:pt x="279964" y="315902"/>
                  </a:moveTo>
                  <a:lnTo>
                    <a:pt x="166378" y="315902"/>
                  </a:lnTo>
                  <a:lnTo>
                    <a:pt x="260389" y="455826"/>
                  </a:lnTo>
                  <a:lnTo>
                    <a:pt x="279964" y="315902"/>
                  </a:lnTo>
                  <a:close/>
                </a:path>
                <a:path w="446404" h="455930">
                  <a:moveTo>
                    <a:pt x="24769" y="63729"/>
                  </a:moveTo>
                  <a:lnTo>
                    <a:pt x="104181" y="212550"/>
                  </a:lnTo>
                  <a:lnTo>
                    <a:pt x="0" y="345413"/>
                  </a:lnTo>
                  <a:lnTo>
                    <a:pt x="166378" y="315902"/>
                  </a:lnTo>
                  <a:lnTo>
                    <a:pt x="279964" y="315902"/>
                  </a:lnTo>
                  <a:lnTo>
                    <a:pt x="283760" y="288761"/>
                  </a:lnTo>
                  <a:lnTo>
                    <a:pt x="445992" y="242455"/>
                  </a:lnTo>
                  <a:lnTo>
                    <a:pt x="294223" y="168614"/>
                  </a:lnTo>
                  <a:lnTo>
                    <a:pt x="295909" y="121663"/>
                  </a:lnTo>
                  <a:lnTo>
                    <a:pt x="183257" y="121663"/>
                  </a:lnTo>
                  <a:lnTo>
                    <a:pt x="24769" y="63729"/>
                  </a:lnTo>
                  <a:close/>
                </a:path>
                <a:path w="446404" h="455930">
                  <a:moveTo>
                    <a:pt x="300279" y="0"/>
                  </a:moveTo>
                  <a:lnTo>
                    <a:pt x="183257" y="121663"/>
                  </a:lnTo>
                  <a:lnTo>
                    <a:pt x="295909" y="121663"/>
                  </a:lnTo>
                  <a:lnTo>
                    <a:pt x="300279" y="0"/>
                  </a:lnTo>
                  <a:close/>
                </a:path>
              </a:pathLst>
            </a:custGeom>
            <a:solidFill>
              <a:srgbClr val="003399"/>
            </a:solidFill>
          </p:spPr>
          <p:txBody>
            <a:bodyPr wrap="square" lIns="0" tIns="0" rIns="0" bIns="0" rtlCol="0"/>
            <a:lstStyle/>
            <a:p>
              <a:endParaRPr/>
            </a:p>
          </p:txBody>
        </p:sp>
        <p:sp>
          <p:nvSpPr>
            <p:cNvPr id="43" name="object 53">
              <a:extLst>
                <a:ext uri="{FF2B5EF4-FFF2-40B4-BE49-F238E27FC236}">
                  <a16:creationId xmlns:a16="http://schemas.microsoft.com/office/drawing/2014/main" xmlns="" id="{8F51F028-7AA1-4F18-86C0-3CEF375E245F}"/>
                </a:ext>
              </a:extLst>
            </p:cNvPr>
            <p:cNvSpPr/>
            <p:nvPr/>
          </p:nvSpPr>
          <p:spPr>
            <a:xfrm>
              <a:off x="5753134" y="14655737"/>
              <a:ext cx="436245" cy="457834"/>
            </a:xfrm>
            <a:custGeom>
              <a:avLst/>
              <a:gdLst/>
              <a:ahLst/>
              <a:cxnLst/>
              <a:rect l="l" t="t" r="r" b="b"/>
              <a:pathLst>
                <a:path w="436245" h="457834">
                  <a:moveTo>
                    <a:pt x="165054" y="0"/>
                  </a:moveTo>
                  <a:lnTo>
                    <a:pt x="157456" y="168572"/>
                  </a:lnTo>
                  <a:lnTo>
                    <a:pt x="0" y="229655"/>
                  </a:lnTo>
                  <a:lnTo>
                    <a:pt x="158152" y="289189"/>
                  </a:lnTo>
                  <a:lnTo>
                    <a:pt x="167701" y="457527"/>
                  </a:lnTo>
                  <a:lnTo>
                    <a:pt x="273013" y="325711"/>
                  </a:lnTo>
                  <a:lnTo>
                    <a:pt x="407849" y="325711"/>
                  </a:lnTo>
                  <a:lnTo>
                    <a:pt x="343319" y="227704"/>
                  </a:lnTo>
                  <a:lnTo>
                    <a:pt x="405576" y="130743"/>
                  </a:lnTo>
                  <a:lnTo>
                    <a:pt x="271840" y="130743"/>
                  </a:lnTo>
                  <a:lnTo>
                    <a:pt x="165054" y="0"/>
                  </a:lnTo>
                  <a:close/>
                </a:path>
                <a:path w="436245" h="457834">
                  <a:moveTo>
                    <a:pt x="407849" y="325711"/>
                  </a:moveTo>
                  <a:lnTo>
                    <a:pt x="273013" y="325711"/>
                  </a:lnTo>
                  <a:lnTo>
                    <a:pt x="436116" y="368642"/>
                  </a:lnTo>
                  <a:lnTo>
                    <a:pt x="407849" y="325711"/>
                  </a:lnTo>
                  <a:close/>
                </a:path>
                <a:path w="436245" h="457834">
                  <a:moveTo>
                    <a:pt x="434432" y="85802"/>
                  </a:moveTo>
                  <a:lnTo>
                    <a:pt x="271840" y="130743"/>
                  </a:lnTo>
                  <a:lnTo>
                    <a:pt x="405576" y="130743"/>
                  </a:lnTo>
                  <a:lnTo>
                    <a:pt x="434432" y="85802"/>
                  </a:lnTo>
                  <a:close/>
                </a:path>
              </a:pathLst>
            </a:custGeom>
            <a:solidFill>
              <a:srgbClr val="003399"/>
            </a:solidFill>
          </p:spPr>
          <p:txBody>
            <a:bodyPr wrap="square" lIns="0" tIns="0" rIns="0" bIns="0" rtlCol="0"/>
            <a:lstStyle/>
            <a:p>
              <a:endParaRPr/>
            </a:p>
          </p:txBody>
        </p:sp>
        <p:sp>
          <p:nvSpPr>
            <p:cNvPr id="44" name="object 54">
              <a:extLst>
                <a:ext uri="{FF2B5EF4-FFF2-40B4-BE49-F238E27FC236}">
                  <a16:creationId xmlns:a16="http://schemas.microsoft.com/office/drawing/2014/main" xmlns="" id="{7BEE4323-5026-4B87-8BDA-DB31A23793A4}"/>
                </a:ext>
              </a:extLst>
            </p:cNvPr>
            <p:cNvSpPr/>
            <p:nvPr/>
          </p:nvSpPr>
          <p:spPr>
            <a:xfrm>
              <a:off x="6008823" y="13803110"/>
              <a:ext cx="448309" cy="455295"/>
            </a:xfrm>
            <a:custGeom>
              <a:avLst/>
              <a:gdLst/>
              <a:ahLst/>
              <a:cxnLst/>
              <a:rect l="l" t="t" r="r" b="b"/>
              <a:pathLst>
                <a:path w="448310" h="455294">
                  <a:moveTo>
                    <a:pt x="301553" y="336107"/>
                  </a:moveTo>
                  <a:lnTo>
                    <a:pt x="188727" y="336107"/>
                  </a:lnTo>
                  <a:lnTo>
                    <a:pt x="308681" y="454721"/>
                  </a:lnTo>
                  <a:lnTo>
                    <a:pt x="301553" y="336107"/>
                  </a:lnTo>
                  <a:close/>
                </a:path>
                <a:path w="448310" h="455294">
                  <a:moveTo>
                    <a:pt x="0" y="116687"/>
                  </a:moveTo>
                  <a:lnTo>
                    <a:pt x="107372" y="247171"/>
                  </a:lnTo>
                  <a:lnTo>
                    <a:pt x="31672" y="397818"/>
                  </a:lnTo>
                  <a:lnTo>
                    <a:pt x="188727" y="336107"/>
                  </a:lnTo>
                  <a:lnTo>
                    <a:pt x="301553" y="336107"/>
                  </a:lnTo>
                  <a:lnTo>
                    <a:pt x="298554" y="286190"/>
                  </a:lnTo>
                  <a:lnTo>
                    <a:pt x="448304" y="208730"/>
                  </a:lnTo>
                  <a:lnTo>
                    <a:pt x="284908" y="166528"/>
                  </a:lnTo>
                  <a:lnTo>
                    <a:pt x="280924" y="142261"/>
                  </a:lnTo>
                  <a:lnTo>
                    <a:pt x="166931" y="142261"/>
                  </a:lnTo>
                  <a:lnTo>
                    <a:pt x="0" y="116687"/>
                  </a:lnTo>
                  <a:close/>
                </a:path>
                <a:path w="448310" h="455294">
                  <a:moveTo>
                    <a:pt x="257567" y="0"/>
                  </a:moveTo>
                  <a:lnTo>
                    <a:pt x="166931" y="142261"/>
                  </a:lnTo>
                  <a:lnTo>
                    <a:pt x="280924" y="142261"/>
                  </a:lnTo>
                  <a:lnTo>
                    <a:pt x="257567" y="0"/>
                  </a:lnTo>
                  <a:close/>
                </a:path>
              </a:pathLst>
            </a:custGeom>
            <a:solidFill>
              <a:srgbClr val="003399"/>
            </a:solidFill>
          </p:spPr>
          <p:txBody>
            <a:bodyPr wrap="square" lIns="0" tIns="0" rIns="0" bIns="0" rtlCol="0"/>
            <a:lstStyle/>
            <a:p>
              <a:endParaRPr/>
            </a:p>
          </p:txBody>
        </p:sp>
        <p:sp>
          <p:nvSpPr>
            <p:cNvPr id="45" name="object 55">
              <a:extLst>
                <a:ext uri="{FF2B5EF4-FFF2-40B4-BE49-F238E27FC236}">
                  <a16:creationId xmlns:a16="http://schemas.microsoft.com/office/drawing/2014/main" xmlns="" id="{5DD00221-BC6F-4290-A96B-CC648C54E46B}"/>
                </a:ext>
              </a:extLst>
            </p:cNvPr>
            <p:cNvSpPr/>
            <p:nvPr/>
          </p:nvSpPr>
          <p:spPr>
            <a:xfrm>
              <a:off x="6607430" y="13204825"/>
              <a:ext cx="455295" cy="447675"/>
            </a:xfrm>
            <a:custGeom>
              <a:avLst/>
              <a:gdLst/>
              <a:ahLst/>
              <a:cxnLst/>
              <a:rect l="l" t="t" r="r" b="b"/>
              <a:pathLst>
                <a:path w="455295" h="447675">
                  <a:moveTo>
                    <a:pt x="114308" y="0"/>
                  </a:moveTo>
                  <a:lnTo>
                    <a:pt x="141315" y="166813"/>
                  </a:lnTo>
                  <a:lnTo>
                    <a:pt x="0" y="258781"/>
                  </a:lnTo>
                  <a:lnTo>
                    <a:pt x="166746" y="284598"/>
                  </a:lnTo>
                  <a:lnTo>
                    <a:pt x="210598" y="447508"/>
                  </a:lnTo>
                  <a:lnTo>
                    <a:pt x="286776" y="296853"/>
                  </a:lnTo>
                  <a:lnTo>
                    <a:pt x="446576" y="296853"/>
                  </a:lnTo>
                  <a:lnTo>
                    <a:pt x="335286" y="186582"/>
                  </a:lnTo>
                  <a:lnTo>
                    <a:pt x="366021" y="106183"/>
                  </a:lnTo>
                  <a:lnTo>
                    <a:pt x="245605" y="106183"/>
                  </a:lnTo>
                  <a:lnTo>
                    <a:pt x="114308" y="0"/>
                  </a:lnTo>
                  <a:close/>
                </a:path>
                <a:path w="455295" h="447675">
                  <a:moveTo>
                    <a:pt x="446576" y="296853"/>
                  </a:moveTo>
                  <a:lnTo>
                    <a:pt x="286776" y="296853"/>
                  </a:lnTo>
                  <a:lnTo>
                    <a:pt x="455140" y="305339"/>
                  </a:lnTo>
                  <a:lnTo>
                    <a:pt x="446576" y="296853"/>
                  </a:lnTo>
                  <a:close/>
                </a:path>
                <a:path w="455295" h="447675">
                  <a:moveTo>
                    <a:pt x="395539" y="28966"/>
                  </a:moveTo>
                  <a:lnTo>
                    <a:pt x="245605" y="106183"/>
                  </a:lnTo>
                  <a:lnTo>
                    <a:pt x="366021" y="106183"/>
                  </a:lnTo>
                  <a:lnTo>
                    <a:pt x="395539" y="28966"/>
                  </a:lnTo>
                  <a:close/>
                </a:path>
              </a:pathLst>
            </a:custGeom>
            <a:solidFill>
              <a:srgbClr val="003399"/>
            </a:solidFill>
          </p:spPr>
          <p:txBody>
            <a:bodyPr wrap="square" lIns="0" tIns="0" rIns="0" bIns="0" rtlCol="0"/>
            <a:lstStyle/>
            <a:p>
              <a:endParaRPr/>
            </a:p>
          </p:txBody>
        </p:sp>
        <p:sp>
          <p:nvSpPr>
            <p:cNvPr id="46" name="object 56">
              <a:extLst>
                <a:ext uri="{FF2B5EF4-FFF2-40B4-BE49-F238E27FC236}">
                  <a16:creationId xmlns:a16="http://schemas.microsoft.com/office/drawing/2014/main" xmlns="" id="{92F1304A-06B6-43D7-9655-6D9B95B51C69}"/>
                </a:ext>
              </a:extLst>
            </p:cNvPr>
            <p:cNvSpPr/>
            <p:nvPr/>
          </p:nvSpPr>
          <p:spPr>
            <a:xfrm>
              <a:off x="6531439" y="13210486"/>
              <a:ext cx="3078385" cy="3726956"/>
            </a:xfrm>
            <a:prstGeom prst="rect">
              <a:avLst/>
            </a:prstGeom>
            <a:blipFill>
              <a:blip r:embed="rId3" cstate="print"/>
              <a:stretch>
                <a:fillRect/>
              </a:stretch>
            </a:blipFill>
          </p:spPr>
          <p:txBody>
            <a:bodyPr wrap="square" lIns="0" tIns="0" rIns="0" bIns="0" rtlCol="0"/>
            <a:lstStyle/>
            <a:p>
              <a:endParaRPr/>
            </a:p>
          </p:txBody>
        </p:sp>
      </p:grpSp>
    </p:spTree>
    <p:extLst>
      <p:ext uri="{BB962C8B-B14F-4D97-AF65-F5344CB8AC3E}">
        <p14:creationId xmlns:p14="http://schemas.microsoft.com/office/powerpoint/2010/main" val="4283906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ue contenuti">
    <p:spTree>
      <p:nvGrpSpPr>
        <p:cNvPr id="1" name=""/>
        <p:cNvGrpSpPr/>
        <p:nvPr/>
      </p:nvGrpSpPr>
      <p:grpSpPr>
        <a:xfrm>
          <a:off x="0" y="0"/>
          <a:ext cx="0" cy="0"/>
          <a:chOff x="0" y="0"/>
          <a:chExt cx="0" cy="0"/>
        </a:xfrm>
      </p:grpSpPr>
      <p:pic>
        <p:nvPicPr>
          <p:cNvPr id="15" name="Immagine 14">
            <a:extLst>
              <a:ext uri="{FF2B5EF4-FFF2-40B4-BE49-F238E27FC236}">
                <a16:creationId xmlns:a16="http://schemas.microsoft.com/office/drawing/2014/main" xmlns="" id="{F0161A18-B1AC-4250-8013-D0A1D2A4883B}"/>
              </a:ext>
            </a:extLst>
          </p:cNvPr>
          <p:cNvPicPr>
            <a:picLocks noChangeAspect="1"/>
          </p:cNvPicPr>
          <p:nvPr/>
        </p:nvPicPr>
        <p:blipFill>
          <a:blip r:embed="rId2"/>
          <a:stretch>
            <a:fillRect/>
          </a:stretch>
        </p:blipFill>
        <p:spPr>
          <a:xfrm rot="19703064">
            <a:off x="10231893" y="2407144"/>
            <a:ext cx="6162675" cy="5905500"/>
          </a:xfrm>
          <a:prstGeom prst="rect">
            <a:avLst/>
          </a:prstGeom>
        </p:spPr>
      </p:pic>
      <p:sp>
        <p:nvSpPr>
          <p:cNvPr id="17" name="Date Placeholder 3">
            <a:extLst>
              <a:ext uri="{FF2B5EF4-FFF2-40B4-BE49-F238E27FC236}">
                <a16:creationId xmlns:a16="http://schemas.microsoft.com/office/drawing/2014/main" xmlns="" id="{217269C5-BD52-4D05-BEE9-15B6643EB46D}"/>
              </a:ext>
            </a:extLst>
          </p:cNvPr>
          <p:cNvSpPr>
            <a:spLocks noGrp="1"/>
          </p:cNvSpPr>
          <p:nvPr>
            <p:ph type="dt" sz="half" idx="10"/>
          </p:nvPr>
        </p:nvSpPr>
        <p:spPr>
          <a:xfrm>
            <a:off x="9334626" y="6259082"/>
            <a:ext cx="1343706" cy="365125"/>
          </a:xfrm>
        </p:spPr>
        <p:txBody>
          <a:bodyPr/>
          <a:lstStyle>
            <a:lvl1pPr>
              <a:defRPr>
                <a:solidFill>
                  <a:schemeClr val="tx1"/>
                </a:solidFill>
              </a:defRPr>
            </a:lvl1pPr>
          </a:lstStyle>
          <a:p>
            <a:r>
              <a:rPr lang="it-IT"/>
              <a:t>30/09/2021</a:t>
            </a:r>
            <a:endParaRPr lang="en-US" dirty="0"/>
          </a:p>
        </p:txBody>
      </p:sp>
      <p:sp>
        <p:nvSpPr>
          <p:cNvPr id="18" name="Footer Placeholder 4">
            <a:extLst>
              <a:ext uri="{FF2B5EF4-FFF2-40B4-BE49-F238E27FC236}">
                <a16:creationId xmlns:a16="http://schemas.microsoft.com/office/drawing/2014/main" xmlns="" id="{25CD928E-A9B9-4DD9-B7D7-8A28001EE7E4}"/>
              </a:ext>
            </a:extLst>
          </p:cNvPr>
          <p:cNvSpPr>
            <a:spLocks noGrp="1"/>
          </p:cNvSpPr>
          <p:nvPr>
            <p:ph type="ftr" sz="quarter" idx="11"/>
          </p:nvPr>
        </p:nvSpPr>
        <p:spPr>
          <a:xfrm>
            <a:off x="451514" y="6259082"/>
            <a:ext cx="8644320" cy="365125"/>
          </a:xfrm>
        </p:spPr>
        <p:txBody>
          <a:bodyPr/>
          <a:lstStyle>
            <a:lvl1pPr>
              <a:defRPr>
                <a:solidFill>
                  <a:schemeClr val="tx1"/>
                </a:solidFill>
              </a:defRPr>
            </a:lvl1pPr>
          </a:lstStyle>
          <a:p>
            <a:r>
              <a:rPr lang="it-IT"/>
              <a:t>AGENZIA DELLE DOGANE E DEI MONOPOLI – La posizione doganale delle unità da diporto unionali ed extraunionali  </a:t>
            </a:r>
            <a:endParaRPr lang="en-US" dirty="0"/>
          </a:p>
        </p:txBody>
      </p:sp>
      <p:sp>
        <p:nvSpPr>
          <p:cNvPr id="19" name="Slide Number Placeholder 5">
            <a:extLst>
              <a:ext uri="{FF2B5EF4-FFF2-40B4-BE49-F238E27FC236}">
                <a16:creationId xmlns:a16="http://schemas.microsoft.com/office/drawing/2014/main" xmlns="" id="{F0BDB6E8-BCBA-4B85-865B-0326921ED279}"/>
              </a:ext>
            </a:extLst>
          </p:cNvPr>
          <p:cNvSpPr>
            <a:spLocks noGrp="1"/>
          </p:cNvSpPr>
          <p:nvPr>
            <p:ph type="sldNum" sz="quarter" idx="12"/>
          </p:nvPr>
        </p:nvSpPr>
        <p:spPr>
          <a:xfrm>
            <a:off x="10678331" y="6133608"/>
            <a:ext cx="1062155" cy="490599"/>
          </a:xfrm>
        </p:spPr>
        <p:txBody>
          <a:bodyPr/>
          <a:lstStyle>
            <a:lvl1pPr>
              <a:defRPr>
                <a:solidFill>
                  <a:schemeClr val="tx1"/>
                </a:solidFill>
              </a:defRPr>
            </a:lvl1pPr>
          </a:lstStyle>
          <a:p>
            <a:fld id="{D57F1E4F-1CFF-5643-939E-217C01CDF565}" type="slidenum">
              <a:rPr lang="en-US" smtClean="0"/>
              <a:pPr/>
              <a:t>‹N›</a:t>
            </a:fld>
            <a:endParaRPr lang="en-US" dirty="0"/>
          </a:p>
        </p:txBody>
      </p:sp>
      <p:cxnSp>
        <p:nvCxnSpPr>
          <p:cNvPr id="20" name="Connettore diritto 19">
            <a:extLst>
              <a:ext uri="{FF2B5EF4-FFF2-40B4-BE49-F238E27FC236}">
                <a16:creationId xmlns:a16="http://schemas.microsoft.com/office/drawing/2014/main" xmlns="" id="{80613556-6791-4B98-B7AC-4808030B8238}"/>
              </a:ext>
            </a:extLst>
          </p:cNvPr>
          <p:cNvCxnSpPr>
            <a:cxnSpLocks/>
          </p:cNvCxnSpPr>
          <p:nvPr/>
        </p:nvCxnSpPr>
        <p:spPr>
          <a:xfrm>
            <a:off x="239485" y="6111837"/>
            <a:ext cx="11501001" cy="0"/>
          </a:xfrm>
          <a:prstGeom prst="line">
            <a:avLst/>
          </a:prstGeom>
          <a:ln w="28575">
            <a:solidFill>
              <a:srgbClr val="6886C4"/>
            </a:solidFill>
          </a:ln>
        </p:spPr>
        <p:style>
          <a:lnRef idx="1">
            <a:schemeClr val="dk1"/>
          </a:lnRef>
          <a:fillRef idx="0">
            <a:schemeClr val="dk1"/>
          </a:fillRef>
          <a:effectRef idx="0">
            <a:schemeClr val="dk1"/>
          </a:effectRef>
          <a:fontRef idx="minor">
            <a:schemeClr val="tx1"/>
          </a:fontRef>
        </p:style>
      </p:cxnSp>
      <p:sp>
        <p:nvSpPr>
          <p:cNvPr id="22" name="Rettangolo 12">
            <a:extLst>
              <a:ext uri="{FF2B5EF4-FFF2-40B4-BE49-F238E27FC236}">
                <a16:creationId xmlns:a16="http://schemas.microsoft.com/office/drawing/2014/main" xmlns="" id="{D5B2411E-96E0-48D4-8015-A4E6B5C45546}"/>
              </a:ext>
            </a:extLst>
          </p:cNvPr>
          <p:cNvSpPr/>
          <p:nvPr/>
        </p:nvSpPr>
        <p:spPr>
          <a:xfrm>
            <a:off x="253038" y="0"/>
            <a:ext cx="892629" cy="119742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23" name="Group 22">
            <a:extLst>
              <a:ext uri="{FF2B5EF4-FFF2-40B4-BE49-F238E27FC236}">
                <a16:creationId xmlns:a16="http://schemas.microsoft.com/office/drawing/2014/main" xmlns="" id="{F0A5FE7C-D54D-4188-9D7B-E3A2CA8903F6}"/>
              </a:ext>
            </a:extLst>
          </p:cNvPr>
          <p:cNvGrpSpPr>
            <a:grpSpLocks noChangeAspect="1"/>
          </p:cNvGrpSpPr>
          <p:nvPr/>
        </p:nvGrpSpPr>
        <p:grpSpPr>
          <a:xfrm>
            <a:off x="345499" y="80904"/>
            <a:ext cx="707706" cy="1035621"/>
            <a:chOff x="5729731" y="12946325"/>
            <a:chExt cx="3934794" cy="5757967"/>
          </a:xfrm>
        </p:grpSpPr>
        <p:sp>
          <p:nvSpPr>
            <p:cNvPr id="24" name="object 44">
              <a:extLst>
                <a:ext uri="{FF2B5EF4-FFF2-40B4-BE49-F238E27FC236}">
                  <a16:creationId xmlns:a16="http://schemas.microsoft.com/office/drawing/2014/main" xmlns="" id="{BF47C21C-1F6C-46B5-9F18-3467BDF2A74D}"/>
                </a:ext>
              </a:extLst>
            </p:cNvPr>
            <p:cNvSpPr/>
            <p:nvPr/>
          </p:nvSpPr>
          <p:spPr>
            <a:xfrm>
              <a:off x="8210008" y="17394287"/>
              <a:ext cx="1427480" cy="1310005"/>
            </a:xfrm>
            <a:custGeom>
              <a:avLst/>
              <a:gdLst/>
              <a:ahLst/>
              <a:cxnLst/>
              <a:rect l="l" t="t" r="r" b="b"/>
              <a:pathLst>
                <a:path w="1427479" h="1310005">
                  <a:moveTo>
                    <a:pt x="456120" y="0"/>
                  </a:moveTo>
                  <a:lnTo>
                    <a:pt x="108076" y="0"/>
                  </a:lnTo>
                  <a:lnTo>
                    <a:pt x="0" y="1309765"/>
                  </a:lnTo>
                  <a:lnTo>
                    <a:pt x="322402" y="1309765"/>
                  </a:lnTo>
                  <a:lnTo>
                    <a:pt x="362703" y="719885"/>
                  </a:lnTo>
                  <a:lnTo>
                    <a:pt x="365791" y="643809"/>
                  </a:lnTo>
                  <a:lnTo>
                    <a:pt x="365478" y="579079"/>
                  </a:lnTo>
                  <a:lnTo>
                    <a:pt x="363732" y="520514"/>
                  </a:lnTo>
                  <a:lnTo>
                    <a:pt x="362703" y="500081"/>
                  </a:lnTo>
                  <a:lnTo>
                    <a:pt x="628336" y="500081"/>
                  </a:lnTo>
                  <a:lnTo>
                    <a:pt x="456120" y="0"/>
                  </a:lnTo>
                  <a:close/>
                </a:path>
                <a:path w="1427479" h="1310005">
                  <a:moveTo>
                    <a:pt x="1361314" y="500081"/>
                  </a:moveTo>
                  <a:lnTo>
                    <a:pt x="1066145" y="500081"/>
                  </a:lnTo>
                  <a:lnTo>
                    <a:pt x="1062013" y="571512"/>
                  </a:lnTo>
                  <a:lnTo>
                    <a:pt x="1060635" y="618219"/>
                  </a:lnTo>
                  <a:lnTo>
                    <a:pt x="1062013" y="660808"/>
                  </a:lnTo>
                  <a:lnTo>
                    <a:pt x="1066145" y="719885"/>
                  </a:lnTo>
                  <a:lnTo>
                    <a:pt x="1106420" y="1309765"/>
                  </a:lnTo>
                  <a:lnTo>
                    <a:pt x="1426997" y="1309765"/>
                  </a:lnTo>
                  <a:lnTo>
                    <a:pt x="1361314" y="500081"/>
                  </a:lnTo>
                  <a:close/>
                </a:path>
                <a:path w="1427479" h="1310005">
                  <a:moveTo>
                    <a:pt x="628336" y="500081"/>
                  </a:moveTo>
                  <a:lnTo>
                    <a:pt x="366338" y="500081"/>
                  </a:lnTo>
                  <a:lnTo>
                    <a:pt x="392220" y="580800"/>
                  </a:lnTo>
                  <a:lnTo>
                    <a:pt x="408480" y="630602"/>
                  </a:lnTo>
                  <a:lnTo>
                    <a:pt x="421987" y="670095"/>
                  </a:lnTo>
                  <a:lnTo>
                    <a:pt x="439609" y="719885"/>
                  </a:lnTo>
                  <a:lnTo>
                    <a:pt x="577012" y="1099082"/>
                  </a:lnTo>
                  <a:lnTo>
                    <a:pt x="851802" y="1099082"/>
                  </a:lnTo>
                  <a:lnTo>
                    <a:pt x="971255" y="769342"/>
                  </a:lnTo>
                  <a:lnTo>
                    <a:pt x="712581" y="769342"/>
                  </a:lnTo>
                  <a:lnTo>
                    <a:pt x="690931" y="691790"/>
                  </a:lnTo>
                  <a:lnTo>
                    <a:pt x="676845" y="643425"/>
                  </a:lnTo>
                  <a:lnTo>
                    <a:pt x="664139" y="603985"/>
                  </a:lnTo>
                  <a:lnTo>
                    <a:pt x="628336" y="500081"/>
                  </a:lnTo>
                  <a:close/>
                </a:path>
                <a:path w="1427479" h="1310005">
                  <a:moveTo>
                    <a:pt x="1320747" y="0"/>
                  </a:moveTo>
                  <a:lnTo>
                    <a:pt x="972686" y="0"/>
                  </a:lnTo>
                  <a:lnTo>
                    <a:pt x="782175" y="553206"/>
                  </a:lnTo>
                  <a:lnTo>
                    <a:pt x="759516" y="622528"/>
                  </a:lnTo>
                  <a:lnTo>
                    <a:pt x="738227" y="692875"/>
                  </a:lnTo>
                  <a:lnTo>
                    <a:pt x="722431" y="747421"/>
                  </a:lnTo>
                  <a:lnTo>
                    <a:pt x="716250" y="769342"/>
                  </a:lnTo>
                  <a:lnTo>
                    <a:pt x="971255" y="769342"/>
                  </a:lnTo>
                  <a:lnTo>
                    <a:pt x="989171" y="719885"/>
                  </a:lnTo>
                  <a:lnTo>
                    <a:pt x="1012993" y="650774"/>
                  </a:lnTo>
                  <a:lnTo>
                    <a:pt x="1036814" y="579079"/>
                  </a:lnTo>
                  <a:lnTo>
                    <a:pt x="1055138" y="522836"/>
                  </a:lnTo>
                  <a:lnTo>
                    <a:pt x="1062468" y="500081"/>
                  </a:lnTo>
                  <a:lnTo>
                    <a:pt x="1361314" y="500081"/>
                  </a:lnTo>
                  <a:lnTo>
                    <a:pt x="1320747" y="0"/>
                  </a:lnTo>
                  <a:close/>
                </a:path>
              </a:pathLst>
            </a:custGeom>
            <a:solidFill>
              <a:srgbClr val="003399"/>
            </a:solidFill>
          </p:spPr>
          <p:txBody>
            <a:bodyPr wrap="square" lIns="0" tIns="0" rIns="0" bIns="0" rtlCol="0"/>
            <a:lstStyle/>
            <a:p>
              <a:endParaRPr/>
            </a:p>
          </p:txBody>
        </p:sp>
        <p:sp>
          <p:nvSpPr>
            <p:cNvPr id="25" name="object 45">
              <a:extLst>
                <a:ext uri="{FF2B5EF4-FFF2-40B4-BE49-F238E27FC236}">
                  <a16:creationId xmlns:a16="http://schemas.microsoft.com/office/drawing/2014/main" xmlns="" id="{9C7B4867-B186-4EDB-BEFA-3B50FCA08161}"/>
                </a:ext>
              </a:extLst>
            </p:cNvPr>
            <p:cNvSpPr/>
            <p:nvPr/>
          </p:nvSpPr>
          <p:spPr>
            <a:xfrm>
              <a:off x="5729731" y="17394280"/>
              <a:ext cx="2423795" cy="1310005"/>
            </a:xfrm>
            <a:custGeom>
              <a:avLst/>
              <a:gdLst/>
              <a:ahLst/>
              <a:cxnLst/>
              <a:rect l="l" t="t" r="r" b="b"/>
              <a:pathLst>
                <a:path w="2423795" h="1310005">
                  <a:moveTo>
                    <a:pt x="1747573" y="0"/>
                  </a:moveTo>
                  <a:lnTo>
                    <a:pt x="1282272" y="0"/>
                  </a:lnTo>
                  <a:lnTo>
                    <a:pt x="1282272" y="1309773"/>
                  </a:lnTo>
                  <a:lnTo>
                    <a:pt x="1747573" y="1309773"/>
                  </a:lnTo>
                  <a:lnTo>
                    <a:pt x="1800481" y="1308387"/>
                  </a:lnTo>
                  <a:lnTo>
                    <a:pt x="1851650" y="1304256"/>
                  </a:lnTo>
                  <a:lnTo>
                    <a:pt x="1901021" y="1297418"/>
                  </a:lnTo>
                  <a:lnTo>
                    <a:pt x="1948540" y="1287912"/>
                  </a:lnTo>
                  <a:lnTo>
                    <a:pt x="1994148" y="1275776"/>
                  </a:lnTo>
                  <a:lnTo>
                    <a:pt x="2037788" y="1261051"/>
                  </a:lnTo>
                  <a:lnTo>
                    <a:pt x="2079404" y="1243775"/>
                  </a:lnTo>
                  <a:lnTo>
                    <a:pt x="2118939" y="1223986"/>
                  </a:lnTo>
                  <a:lnTo>
                    <a:pt x="2156336" y="1201723"/>
                  </a:lnTo>
                  <a:lnTo>
                    <a:pt x="2191538" y="1177026"/>
                  </a:lnTo>
                  <a:lnTo>
                    <a:pt x="2224488" y="1149934"/>
                  </a:lnTo>
                  <a:lnTo>
                    <a:pt x="2255129" y="1120484"/>
                  </a:lnTo>
                  <a:lnTo>
                    <a:pt x="2283405" y="1088717"/>
                  </a:lnTo>
                  <a:lnTo>
                    <a:pt x="2309257" y="1054670"/>
                  </a:lnTo>
                  <a:lnTo>
                    <a:pt x="2321937" y="1034984"/>
                  </a:lnTo>
                  <a:lnTo>
                    <a:pt x="1602849" y="1034984"/>
                  </a:lnTo>
                  <a:lnTo>
                    <a:pt x="1602849" y="274772"/>
                  </a:lnTo>
                  <a:lnTo>
                    <a:pt x="2324433" y="274772"/>
                  </a:lnTo>
                  <a:lnTo>
                    <a:pt x="2309257" y="251431"/>
                  </a:lnTo>
                  <a:lnTo>
                    <a:pt x="2283405" y="217735"/>
                  </a:lnTo>
                  <a:lnTo>
                    <a:pt x="2255129" y="186327"/>
                  </a:lnTo>
                  <a:lnTo>
                    <a:pt x="2224488" y="157240"/>
                  </a:lnTo>
                  <a:lnTo>
                    <a:pt x="2191538" y="130507"/>
                  </a:lnTo>
                  <a:lnTo>
                    <a:pt x="2156336" y="106161"/>
                  </a:lnTo>
                  <a:lnTo>
                    <a:pt x="2118939" y="84237"/>
                  </a:lnTo>
                  <a:lnTo>
                    <a:pt x="2079404" y="64766"/>
                  </a:lnTo>
                  <a:lnTo>
                    <a:pt x="2037788" y="47784"/>
                  </a:lnTo>
                  <a:lnTo>
                    <a:pt x="1994148" y="33322"/>
                  </a:lnTo>
                  <a:lnTo>
                    <a:pt x="1948540" y="21415"/>
                  </a:lnTo>
                  <a:lnTo>
                    <a:pt x="1901021" y="12096"/>
                  </a:lnTo>
                  <a:lnTo>
                    <a:pt x="1851650" y="5398"/>
                  </a:lnTo>
                  <a:lnTo>
                    <a:pt x="1800481" y="1355"/>
                  </a:lnTo>
                  <a:lnTo>
                    <a:pt x="1747573" y="0"/>
                  </a:lnTo>
                  <a:close/>
                </a:path>
                <a:path w="2423795" h="1310005">
                  <a:moveTo>
                    <a:pt x="2324433" y="274772"/>
                  </a:moveTo>
                  <a:lnTo>
                    <a:pt x="1734724" y="274772"/>
                  </a:lnTo>
                  <a:lnTo>
                    <a:pt x="1783246" y="277045"/>
                  </a:lnTo>
                  <a:lnTo>
                    <a:pt x="1828921" y="283850"/>
                  </a:lnTo>
                  <a:lnTo>
                    <a:pt x="1871571" y="295166"/>
                  </a:lnTo>
                  <a:lnTo>
                    <a:pt x="1911013" y="310975"/>
                  </a:lnTo>
                  <a:lnTo>
                    <a:pt x="1947069" y="331256"/>
                  </a:lnTo>
                  <a:lnTo>
                    <a:pt x="1979558" y="355990"/>
                  </a:lnTo>
                  <a:lnTo>
                    <a:pt x="2008299" y="385155"/>
                  </a:lnTo>
                  <a:lnTo>
                    <a:pt x="2033113" y="418733"/>
                  </a:lnTo>
                  <a:lnTo>
                    <a:pt x="2053819" y="456703"/>
                  </a:lnTo>
                  <a:lnTo>
                    <a:pt x="2070238" y="499046"/>
                  </a:lnTo>
                  <a:lnTo>
                    <a:pt x="2082188" y="545741"/>
                  </a:lnTo>
                  <a:lnTo>
                    <a:pt x="2089491" y="596769"/>
                  </a:lnTo>
                  <a:lnTo>
                    <a:pt x="2091965" y="652109"/>
                  </a:lnTo>
                  <a:lnTo>
                    <a:pt x="2089581" y="707907"/>
                  </a:lnTo>
                  <a:lnTo>
                    <a:pt x="2082518" y="759442"/>
                  </a:lnTo>
                  <a:lnTo>
                    <a:pt x="2070912" y="806680"/>
                  </a:lnTo>
                  <a:lnTo>
                    <a:pt x="2054898" y="849585"/>
                  </a:lnTo>
                  <a:lnTo>
                    <a:pt x="2034611" y="888122"/>
                  </a:lnTo>
                  <a:lnTo>
                    <a:pt x="2010187" y="922257"/>
                  </a:lnTo>
                  <a:lnTo>
                    <a:pt x="1981760" y="951954"/>
                  </a:lnTo>
                  <a:lnTo>
                    <a:pt x="1949466" y="977178"/>
                  </a:lnTo>
                  <a:lnTo>
                    <a:pt x="1913441" y="997895"/>
                  </a:lnTo>
                  <a:lnTo>
                    <a:pt x="1873818" y="1014069"/>
                  </a:lnTo>
                  <a:lnTo>
                    <a:pt x="1830735" y="1025665"/>
                  </a:lnTo>
                  <a:lnTo>
                    <a:pt x="1784325" y="1032648"/>
                  </a:lnTo>
                  <a:lnTo>
                    <a:pt x="1734724" y="1034984"/>
                  </a:lnTo>
                  <a:lnTo>
                    <a:pt x="2321937" y="1034984"/>
                  </a:lnTo>
                  <a:lnTo>
                    <a:pt x="2353466" y="979895"/>
                  </a:lnTo>
                  <a:lnTo>
                    <a:pt x="2371709" y="939245"/>
                  </a:lnTo>
                  <a:lnTo>
                    <a:pt x="2387302" y="896471"/>
                  </a:lnTo>
                  <a:lnTo>
                    <a:pt x="2400187" y="851613"/>
                  </a:lnTo>
                  <a:lnTo>
                    <a:pt x="2410308" y="804708"/>
                  </a:lnTo>
                  <a:lnTo>
                    <a:pt x="2417607" y="755797"/>
                  </a:lnTo>
                  <a:lnTo>
                    <a:pt x="2422029" y="704918"/>
                  </a:lnTo>
                  <a:lnTo>
                    <a:pt x="2423515" y="652109"/>
                  </a:lnTo>
                  <a:lnTo>
                    <a:pt x="2422029" y="599331"/>
                  </a:lnTo>
                  <a:lnTo>
                    <a:pt x="2417607" y="548539"/>
                  </a:lnTo>
                  <a:lnTo>
                    <a:pt x="2410308" y="499767"/>
                  </a:lnTo>
                  <a:lnTo>
                    <a:pt x="2400187" y="453049"/>
                  </a:lnTo>
                  <a:lnTo>
                    <a:pt x="2387302" y="408418"/>
                  </a:lnTo>
                  <a:lnTo>
                    <a:pt x="2371709" y="365907"/>
                  </a:lnTo>
                  <a:lnTo>
                    <a:pt x="2353466" y="325550"/>
                  </a:lnTo>
                  <a:lnTo>
                    <a:pt x="2332630" y="287380"/>
                  </a:lnTo>
                  <a:lnTo>
                    <a:pt x="2324433" y="274772"/>
                  </a:lnTo>
                  <a:close/>
                </a:path>
                <a:path w="2423795" h="1310005">
                  <a:moveTo>
                    <a:pt x="782200" y="0"/>
                  </a:moveTo>
                  <a:lnTo>
                    <a:pt x="445146" y="0"/>
                  </a:lnTo>
                  <a:lnTo>
                    <a:pt x="0" y="1309773"/>
                  </a:lnTo>
                  <a:lnTo>
                    <a:pt x="329732" y="1309773"/>
                  </a:lnTo>
                  <a:lnTo>
                    <a:pt x="408498" y="1034984"/>
                  </a:lnTo>
                  <a:lnTo>
                    <a:pt x="1133942" y="1034984"/>
                  </a:lnTo>
                  <a:lnTo>
                    <a:pt x="1046788" y="778539"/>
                  </a:lnTo>
                  <a:lnTo>
                    <a:pt x="483612" y="778539"/>
                  </a:lnTo>
                  <a:lnTo>
                    <a:pt x="558718" y="523887"/>
                  </a:lnTo>
                  <a:lnTo>
                    <a:pt x="577068" y="453910"/>
                  </a:lnTo>
                  <a:lnTo>
                    <a:pt x="594210" y="380327"/>
                  </a:lnTo>
                  <a:lnTo>
                    <a:pt x="606885" y="322199"/>
                  </a:lnTo>
                  <a:lnTo>
                    <a:pt x="611834" y="298587"/>
                  </a:lnTo>
                  <a:lnTo>
                    <a:pt x="883676" y="298587"/>
                  </a:lnTo>
                  <a:lnTo>
                    <a:pt x="782200" y="0"/>
                  </a:lnTo>
                  <a:close/>
                </a:path>
                <a:path w="2423795" h="1310005">
                  <a:moveTo>
                    <a:pt x="1133942" y="1034984"/>
                  </a:moveTo>
                  <a:lnTo>
                    <a:pt x="817005" y="1034984"/>
                  </a:lnTo>
                  <a:lnTo>
                    <a:pt x="897606" y="1309773"/>
                  </a:lnTo>
                  <a:lnTo>
                    <a:pt x="1227330" y="1309773"/>
                  </a:lnTo>
                  <a:lnTo>
                    <a:pt x="1133942" y="1034984"/>
                  </a:lnTo>
                  <a:close/>
                </a:path>
                <a:path w="2423795" h="1310005">
                  <a:moveTo>
                    <a:pt x="883676" y="298587"/>
                  </a:moveTo>
                  <a:lnTo>
                    <a:pt x="615495" y="298587"/>
                  </a:lnTo>
                  <a:lnTo>
                    <a:pt x="632817" y="382474"/>
                  </a:lnTo>
                  <a:lnTo>
                    <a:pt x="644125" y="433905"/>
                  </a:lnTo>
                  <a:lnTo>
                    <a:pt x="654402" y="474002"/>
                  </a:lnTo>
                  <a:lnTo>
                    <a:pt x="668628" y="523887"/>
                  </a:lnTo>
                  <a:lnTo>
                    <a:pt x="741891" y="778539"/>
                  </a:lnTo>
                  <a:lnTo>
                    <a:pt x="1046788" y="778539"/>
                  </a:lnTo>
                  <a:lnTo>
                    <a:pt x="883676" y="298587"/>
                  </a:lnTo>
                  <a:close/>
                </a:path>
              </a:pathLst>
            </a:custGeom>
            <a:solidFill>
              <a:srgbClr val="003399"/>
            </a:solidFill>
          </p:spPr>
          <p:txBody>
            <a:bodyPr wrap="square" lIns="0" tIns="0" rIns="0" bIns="0" rtlCol="0"/>
            <a:lstStyle/>
            <a:p>
              <a:endParaRPr/>
            </a:p>
          </p:txBody>
        </p:sp>
        <p:sp>
          <p:nvSpPr>
            <p:cNvPr id="26" name="object 46">
              <a:extLst>
                <a:ext uri="{FF2B5EF4-FFF2-40B4-BE49-F238E27FC236}">
                  <a16:creationId xmlns:a16="http://schemas.microsoft.com/office/drawing/2014/main" xmlns="" id="{381840E5-60BA-422D-9203-A192CC3DF1D3}"/>
                </a:ext>
              </a:extLst>
            </p:cNvPr>
            <p:cNvSpPr/>
            <p:nvPr/>
          </p:nvSpPr>
          <p:spPr>
            <a:xfrm>
              <a:off x="5738321" y="17089704"/>
              <a:ext cx="3926204" cy="0"/>
            </a:xfrm>
            <a:custGeom>
              <a:avLst/>
              <a:gdLst/>
              <a:ahLst/>
              <a:cxnLst/>
              <a:rect l="l" t="t" r="r" b="b"/>
              <a:pathLst>
                <a:path w="3926204">
                  <a:moveTo>
                    <a:pt x="0" y="0"/>
                  </a:moveTo>
                  <a:lnTo>
                    <a:pt x="3926129" y="0"/>
                  </a:lnTo>
                </a:path>
              </a:pathLst>
            </a:custGeom>
            <a:ln w="40752">
              <a:solidFill>
                <a:srgbClr val="003399"/>
              </a:solidFill>
            </a:ln>
          </p:spPr>
          <p:txBody>
            <a:bodyPr wrap="square" lIns="0" tIns="0" rIns="0" bIns="0" rtlCol="0"/>
            <a:lstStyle/>
            <a:p>
              <a:endParaRPr/>
            </a:p>
          </p:txBody>
        </p:sp>
        <p:sp>
          <p:nvSpPr>
            <p:cNvPr id="27" name="object 47">
              <a:extLst>
                <a:ext uri="{FF2B5EF4-FFF2-40B4-BE49-F238E27FC236}">
                  <a16:creationId xmlns:a16="http://schemas.microsoft.com/office/drawing/2014/main" xmlns="" id="{4184EDF1-B55B-4A48-9822-A78827DC88A0}"/>
                </a:ext>
              </a:extLst>
            </p:cNvPr>
            <p:cNvSpPr/>
            <p:nvPr/>
          </p:nvSpPr>
          <p:spPr>
            <a:xfrm>
              <a:off x="7464267" y="12946325"/>
              <a:ext cx="457834" cy="435609"/>
            </a:xfrm>
            <a:custGeom>
              <a:avLst/>
              <a:gdLst/>
              <a:ahLst/>
              <a:cxnLst/>
              <a:rect l="l" t="t" r="r" b="b"/>
              <a:pathLst>
                <a:path w="457834" h="435609">
                  <a:moveTo>
                    <a:pt x="228650" y="0"/>
                  </a:moveTo>
                  <a:lnTo>
                    <a:pt x="168396" y="157741"/>
                  </a:lnTo>
                  <a:lnTo>
                    <a:pt x="0" y="166512"/>
                  </a:lnTo>
                  <a:lnTo>
                    <a:pt x="131371" y="272418"/>
                  </a:lnTo>
                  <a:lnTo>
                    <a:pt x="87553" y="435387"/>
                  </a:lnTo>
                  <a:lnTo>
                    <a:pt x="228977" y="343235"/>
                  </a:lnTo>
                  <a:lnTo>
                    <a:pt x="345526" y="343235"/>
                  </a:lnTo>
                  <a:lnTo>
                    <a:pt x="326331" y="272251"/>
                  </a:lnTo>
                  <a:lnTo>
                    <a:pt x="457519" y="166101"/>
                  </a:lnTo>
                  <a:lnTo>
                    <a:pt x="289046" y="157599"/>
                  </a:lnTo>
                  <a:lnTo>
                    <a:pt x="228650" y="0"/>
                  </a:lnTo>
                  <a:close/>
                </a:path>
                <a:path w="457834" h="435609">
                  <a:moveTo>
                    <a:pt x="345526" y="343235"/>
                  </a:moveTo>
                  <a:lnTo>
                    <a:pt x="228977" y="343235"/>
                  </a:lnTo>
                  <a:lnTo>
                    <a:pt x="370367" y="435102"/>
                  </a:lnTo>
                  <a:lnTo>
                    <a:pt x="345526" y="343235"/>
                  </a:lnTo>
                  <a:close/>
                </a:path>
              </a:pathLst>
            </a:custGeom>
            <a:solidFill>
              <a:srgbClr val="003399"/>
            </a:solidFill>
          </p:spPr>
          <p:txBody>
            <a:bodyPr wrap="square" lIns="0" tIns="0" rIns="0" bIns="0" rtlCol="0"/>
            <a:lstStyle/>
            <a:p>
              <a:endParaRPr/>
            </a:p>
          </p:txBody>
        </p:sp>
        <p:sp>
          <p:nvSpPr>
            <p:cNvPr id="28" name="object 48">
              <a:extLst>
                <a:ext uri="{FF2B5EF4-FFF2-40B4-BE49-F238E27FC236}">
                  <a16:creationId xmlns:a16="http://schemas.microsoft.com/office/drawing/2014/main" xmlns="" id="{1E48C79C-75CD-4147-B21D-1965178CC5B1}"/>
                </a:ext>
              </a:extLst>
            </p:cNvPr>
            <p:cNvSpPr/>
            <p:nvPr/>
          </p:nvSpPr>
          <p:spPr>
            <a:xfrm>
              <a:off x="9186595" y="14648322"/>
              <a:ext cx="436245" cy="457834"/>
            </a:xfrm>
            <a:custGeom>
              <a:avLst/>
              <a:gdLst/>
              <a:ahLst/>
              <a:cxnLst/>
              <a:rect l="l" t="t" r="r" b="b"/>
              <a:pathLst>
                <a:path w="436245" h="457834">
                  <a:moveTo>
                    <a:pt x="277002" y="326817"/>
                  </a:moveTo>
                  <a:lnTo>
                    <a:pt x="164325" y="326817"/>
                  </a:lnTo>
                  <a:lnTo>
                    <a:pt x="271145" y="457452"/>
                  </a:lnTo>
                  <a:lnTo>
                    <a:pt x="277002" y="326817"/>
                  </a:lnTo>
                  <a:close/>
                </a:path>
                <a:path w="436245" h="457834">
                  <a:moveTo>
                    <a:pt x="0" y="88918"/>
                  </a:moveTo>
                  <a:lnTo>
                    <a:pt x="92839" y="229848"/>
                  </a:lnTo>
                  <a:lnTo>
                    <a:pt x="1717" y="371749"/>
                  </a:lnTo>
                  <a:lnTo>
                    <a:pt x="164325" y="326817"/>
                  </a:lnTo>
                  <a:lnTo>
                    <a:pt x="277002" y="326817"/>
                  </a:lnTo>
                  <a:lnTo>
                    <a:pt x="278701" y="288921"/>
                  </a:lnTo>
                  <a:lnTo>
                    <a:pt x="436083" y="227762"/>
                  </a:lnTo>
                  <a:lnTo>
                    <a:pt x="278006" y="168262"/>
                  </a:lnTo>
                  <a:lnTo>
                    <a:pt x="275921" y="131815"/>
                  </a:lnTo>
                  <a:lnTo>
                    <a:pt x="163111" y="131815"/>
                  </a:lnTo>
                  <a:lnTo>
                    <a:pt x="0" y="88918"/>
                  </a:lnTo>
                  <a:close/>
                </a:path>
                <a:path w="436245" h="457834">
                  <a:moveTo>
                    <a:pt x="268381" y="0"/>
                  </a:moveTo>
                  <a:lnTo>
                    <a:pt x="163111" y="131815"/>
                  </a:lnTo>
                  <a:lnTo>
                    <a:pt x="275921" y="131815"/>
                  </a:lnTo>
                  <a:lnTo>
                    <a:pt x="268381" y="0"/>
                  </a:lnTo>
                  <a:close/>
                </a:path>
              </a:pathLst>
            </a:custGeom>
            <a:solidFill>
              <a:srgbClr val="003399"/>
            </a:solidFill>
          </p:spPr>
          <p:txBody>
            <a:bodyPr wrap="square" lIns="0" tIns="0" rIns="0" bIns="0" rtlCol="0"/>
            <a:lstStyle/>
            <a:p>
              <a:endParaRPr/>
            </a:p>
          </p:txBody>
        </p:sp>
        <p:sp>
          <p:nvSpPr>
            <p:cNvPr id="29" name="object 49">
              <a:extLst>
                <a:ext uri="{FF2B5EF4-FFF2-40B4-BE49-F238E27FC236}">
                  <a16:creationId xmlns:a16="http://schemas.microsoft.com/office/drawing/2014/main" xmlns="" id="{54891AB6-566F-4E00-8A69-5588C164C3E3}"/>
                </a:ext>
              </a:extLst>
            </p:cNvPr>
            <p:cNvSpPr/>
            <p:nvPr/>
          </p:nvSpPr>
          <p:spPr>
            <a:xfrm>
              <a:off x="8916999" y="15507118"/>
              <a:ext cx="448309" cy="455295"/>
            </a:xfrm>
            <a:custGeom>
              <a:avLst/>
              <a:gdLst/>
              <a:ahLst/>
              <a:cxnLst/>
              <a:rect l="l" t="t" r="r" b="b"/>
              <a:pathLst>
                <a:path w="448309" h="455294">
                  <a:moveTo>
                    <a:pt x="140092" y="0"/>
                  </a:moveTo>
                  <a:lnTo>
                    <a:pt x="149926" y="168430"/>
                  </a:lnTo>
                  <a:lnTo>
                    <a:pt x="0" y="245596"/>
                  </a:lnTo>
                  <a:lnTo>
                    <a:pt x="163211" y="288225"/>
                  </a:lnTo>
                  <a:lnTo>
                    <a:pt x="190260" y="454763"/>
                  </a:lnTo>
                  <a:lnTo>
                    <a:pt x="281189" y="312685"/>
                  </a:lnTo>
                  <a:lnTo>
                    <a:pt x="426855" y="312685"/>
                  </a:lnTo>
                  <a:lnTo>
                    <a:pt x="341007" y="207884"/>
                  </a:lnTo>
                  <a:lnTo>
                    <a:pt x="385954" y="118857"/>
                  </a:lnTo>
                  <a:lnTo>
                    <a:pt x="259837" y="118857"/>
                  </a:lnTo>
                  <a:lnTo>
                    <a:pt x="140092" y="0"/>
                  </a:lnTo>
                  <a:close/>
                </a:path>
                <a:path w="448309" h="455294">
                  <a:moveTo>
                    <a:pt x="426855" y="312685"/>
                  </a:moveTo>
                  <a:lnTo>
                    <a:pt x="281189" y="312685"/>
                  </a:lnTo>
                  <a:lnTo>
                    <a:pt x="448078" y="338594"/>
                  </a:lnTo>
                  <a:lnTo>
                    <a:pt x="426855" y="312685"/>
                  </a:lnTo>
                  <a:close/>
                </a:path>
                <a:path w="448309" h="455294">
                  <a:moveTo>
                    <a:pt x="416959" y="57447"/>
                  </a:moveTo>
                  <a:lnTo>
                    <a:pt x="259837" y="118857"/>
                  </a:lnTo>
                  <a:lnTo>
                    <a:pt x="385954" y="118857"/>
                  </a:lnTo>
                  <a:lnTo>
                    <a:pt x="416959" y="57447"/>
                  </a:lnTo>
                  <a:close/>
                </a:path>
              </a:pathLst>
            </a:custGeom>
            <a:solidFill>
              <a:srgbClr val="003399"/>
            </a:solidFill>
          </p:spPr>
          <p:txBody>
            <a:bodyPr wrap="square" lIns="0" tIns="0" rIns="0" bIns="0" rtlCol="0"/>
            <a:lstStyle/>
            <a:p>
              <a:endParaRPr/>
            </a:p>
          </p:txBody>
        </p:sp>
        <p:sp>
          <p:nvSpPr>
            <p:cNvPr id="30" name="object 50">
              <a:extLst>
                <a:ext uri="{FF2B5EF4-FFF2-40B4-BE49-F238E27FC236}">
                  <a16:creationId xmlns:a16="http://schemas.microsoft.com/office/drawing/2014/main" xmlns="" id="{5DE94136-B033-4819-9636-AA690BBEC1A4}"/>
                </a:ext>
              </a:extLst>
            </p:cNvPr>
            <p:cNvSpPr/>
            <p:nvPr/>
          </p:nvSpPr>
          <p:spPr>
            <a:xfrm>
              <a:off x="7461848" y="16379815"/>
              <a:ext cx="457834" cy="436245"/>
            </a:xfrm>
            <a:custGeom>
              <a:avLst/>
              <a:gdLst/>
              <a:ahLst/>
              <a:cxnLst/>
              <a:rect l="l" t="t" r="r" b="b"/>
              <a:pathLst>
                <a:path w="457834" h="436244">
                  <a:moveTo>
                    <a:pt x="85903" y="1549"/>
                  </a:moveTo>
                  <a:lnTo>
                    <a:pt x="130701" y="164258"/>
                  </a:lnTo>
                  <a:lnTo>
                    <a:pt x="0" y="271003"/>
                  </a:lnTo>
                  <a:lnTo>
                    <a:pt x="168539" y="278592"/>
                  </a:lnTo>
                  <a:lnTo>
                    <a:pt x="229597" y="436057"/>
                  </a:lnTo>
                  <a:lnTo>
                    <a:pt x="289155" y="277972"/>
                  </a:lnTo>
                  <a:lnTo>
                    <a:pt x="457477" y="268540"/>
                  </a:lnTo>
                  <a:lnTo>
                    <a:pt x="325669" y="163077"/>
                  </a:lnTo>
                  <a:lnTo>
                    <a:pt x="344266" y="92738"/>
                  </a:lnTo>
                  <a:lnTo>
                    <a:pt x="227729" y="92738"/>
                  </a:lnTo>
                  <a:lnTo>
                    <a:pt x="85903" y="1549"/>
                  </a:lnTo>
                  <a:close/>
                </a:path>
                <a:path w="457834" h="436244">
                  <a:moveTo>
                    <a:pt x="368784" y="0"/>
                  </a:moveTo>
                  <a:lnTo>
                    <a:pt x="227729" y="92738"/>
                  </a:lnTo>
                  <a:lnTo>
                    <a:pt x="344266" y="92738"/>
                  </a:lnTo>
                  <a:lnTo>
                    <a:pt x="368784" y="0"/>
                  </a:lnTo>
                  <a:close/>
                </a:path>
              </a:pathLst>
            </a:custGeom>
            <a:solidFill>
              <a:srgbClr val="003399"/>
            </a:solidFill>
          </p:spPr>
          <p:txBody>
            <a:bodyPr wrap="square" lIns="0" tIns="0" rIns="0" bIns="0" rtlCol="0"/>
            <a:lstStyle/>
            <a:p>
              <a:endParaRPr/>
            </a:p>
          </p:txBody>
        </p:sp>
        <p:sp>
          <p:nvSpPr>
            <p:cNvPr id="31" name="object 51">
              <a:extLst>
                <a:ext uri="{FF2B5EF4-FFF2-40B4-BE49-F238E27FC236}">
                  <a16:creationId xmlns:a16="http://schemas.microsoft.com/office/drawing/2014/main" xmlns="" id="{2166AFCB-FE62-41DE-8009-E6281C48918C}"/>
                </a:ext>
              </a:extLst>
            </p:cNvPr>
            <p:cNvSpPr/>
            <p:nvPr/>
          </p:nvSpPr>
          <p:spPr>
            <a:xfrm>
              <a:off x="6615689" y="16115360"/>
              <a:ext cx="454659" cy="448945"/>
            </a:xfrm>
            <a:custGeom>
              <a:avLst/>
              <a:gdLst/>
              <a:ahLst/>
              <a:cxnLst/>
              <a:rect l="l" t="t" r="r" b="b"/>
              <a:pathLst>
                <a:path w="454659" h="448944">
                  <a:moveTo>
                    <a:pt x="207951" y="0"/>
                  </a:moveTo>
                  <a:lnTo>
                    <a:pt x="166411" y="163588"/>
                  </a:lnTo>
                  <a:lnTo>
                    <a:pt x="0" y="191516"/>
                  </a:lnTo>
                  <a:lnTo>
                    <a:pt x="142638" y="281708"/>
                  </a:lnTo>
                  <a:lnTo>
                    <a:pt x="117793" y="448631"/>
                  </a:lnTo>
                  <a:lnTo>
                    <a:pt x="247808" y="340865"/>
                  </a:lnTo>
                  <a:lnTo>
                    <a:pt x="368936" y="340865"/>
                  </a:lnTo>
                  <a:lnTo>
                    <a:pt x="336425" y="259066"/>
                  </a:lnTo>
                  <a:lnTo>
                    <a:pt x="443896" y="149490"/>
                  </a:lnTo>
                  <a:lnTo>
                    <a:pt x="286081" y="149490"/>
                  </a:lnTo>
                  <a:lnTo>
                    <a:pt x="207951" y="0"/>
                  </a:lnTo>
                  <a:close/>
                </a:path>
                <a:path w="454659" h="448944">
                  <a:moveTo>
                    <a:pt x="368936" y="340865"/>
                  </a:moveTo>
                  <a:lnTo>
                    <a:pt x="247808" y="340865"/>
                  </a:lnTo>
                  <a:lnTo>
                    <a:pt x="398731" y="415828"/>
                  </a:lnTo>
                  <a:lnTo>
                    <a:pt x="368936" y="340865"/>
                  </a:lnTo>
                  <a:close/>
                </a:path>
                <a:path w="454659" h="448944">
                  <a:moveTo>
                    <a:pt x="454511" y="138668"/>
                  </a:moveTo>
                  <a:lnTo>
                    <a:pt x="286081" y="149490"/>
                  </a:lnTo>
                  <a:lnTo>
                    <a:pt x="443896" y="149490"/>
                  </a:lnTo>
                  <a:lnTo>
                    <a:pt x="454511" y="138668"/>
                  </a:lnTo>
                  <a:close/>
                </a:path>
              </a:pathLst>
            </a:custGeom>
            <a:solidFill>
              <a:srgbClr val="003399"/>
            </a:solidFill>
          </p:spPr>
          <p:txBody>
            <a:bodyPr wrap="square" lIns="0" tIns="0" rIns="0" bIns="0" rtlCol="0"/>
            <a:lstStyle/>
            <a:p>
              <a:endParaRPr/>
            </a:p>
          </p:txBody>
        </p:sp>
        <p:sp>
          <p:nvSpPr>
            <p:cNvPr id="32" name="object 52">
              <a:extLst>
                <a:ext uri="{FF2B5EF4-FFF2-40B4-BE49-F238E27FC236}">
                  <a16:creationId xmlns:a16="http://schemas.microsoft.com/office/drawing/2014/main" xmlns="" id="{E7AEEBB3-F84C-430C-A4F2-FF6751ECE389}"/>
                </a:ext>
              </a:extLst>
            </p:cNvPr>
            <p:cNvSpPr/>
            <p:nvPr/>
          </p:nvSpPr>
          <p:spPr>
            <a:xfrm>
              <a:off x="6026109" y="15526494"/>
              <a:ext cx="446405" cy="455930"/>
            </a:xfrm>
            <a:custGeom>
              <a:avLst/>
              <a:gdLst/>
              <a:ahLst/>
              <a:cxnLst/>
              <a:rect l="l" t="t" r="r" b="b"/>
              <a:pathLst>
                <a:path w="446404" h="455930">
                  <a:moveTo>
                    <a:pt x="279964" y="315902"/>
                  </a:moveTo>
                  <a:lnTo>
                    <a:pt x="166378" y="315902"/>
                  </a:lnTo>
                  <a:lnTo>
                    <a:pt x="260389" y="455826"/>
                  </a:lnTo>
                  <a:lnTo>
                    <a:pt x="279964" y="315902"/>
                  </a:lnTo>
                  <a:close/>
                </a:path>
                <a:path w="446404" h="455930">
                  <a:moveTo>
                    <a:pt x="24769" y="63729"/>
                  </a:moveTo>
                  <a:lnTo>
                    <a:pt x="104181" y="212550"/>
                  </a:lnTo>
                  <a:lnTo>
                    <a:pt x="0" y="345413"/>
                  </a:lnTo>
                  <a:lnTo>
                    <a:pt x="166378" y="315902"/>
                  </a:lnTo>
                  <a:lnTo>
                    <a:pt x="279964" y="315902"/>
                  </a:lnTo>
                  <a:lnTo>
                    <a:pt x="283760" y="288761"/>
                  </a:lnTo>
                  <a:lnTo>
                    <a:pt x="445992" y="242455"/>
                  </a:lnTo>
                  <a:lnTo>
                    <a:pt x="294223" y="168614"/>
                  </a:lnTo>
                  <a:lnTo>
                    <a:pt x="295909" y="121663"/>
                  </a:lnTo>
                  <a:lnTo>
                    <a:pt x="183257" y="121663"/>
                  </a:lnTo>
                  <a:lnTo>
                    <a:pt x="24769" y="63729"/>
                  </a:lnTo>
                  <a:close/>
                </a:path>
                <a:path w="446404" h="455930">
                  <a:moveTo>
                    <a:pt x="300279" y="0"/>
                  </a:moveTo>
                  <a:lnTo>
                    <a:pt x="183257" y="121663"/>
                  </a:lnTo>
                  <a:lnTo>
                    <a:pt x="295909" y="121663"/>
                  </a:lnTo>
                  <a:lnTo>
                    <a:pt x="300279" y="0"/>
                  </a:lnTo>
                  <a:close/>
                </a:path>
              </a:pathLst>
            </a:custGeom>
            <a:solidFill>
              <a:srgbClr val="003399"/>
            </a:solidFill>
          </p:spPr>
          <p:txBody>
            <a:bodyPr wrap="square" lIns="0" tIns="0" rIns="0" bIns="0" rtlCol="0"/>
            <a:lstStyle/>
            <a:p>
              <a:endParaRPr/>
            </a:p>
          </p:txBody>
        </p:sp>
        <p:sp>
          <p:nvSpPr>
            <p:cNvPr id="33" name="object 53">
              <a:extLst>
                <a:ext uri="{FF2B5EF4-FFF2-40B4-BE49-F238E27FC236}">
                  <a16:creationId xmlns:a16="http://schemas.microsoft.com/office/drawing/2014/main" xmlns="" id="{CB842A79-B0A1-4C45-98CC-385C6DCD148E}"/>
                </a:ext>
              </a:extLst>
            </p:cNvPr>
            <p:cNvSpPr/>
            <p:nvPr/>
          </p:nvSpPr>
          <p:spPr>
            <a:xfrm>
              <a:off x="5753134" y="14655737"/>
              <a:ext cx="436245" cy="457834"/>
            </a:xfrm>
            <a:custGeom>
              <a:avLst/>
              <a:gdLst/>
              <a:ahLst/>
              <a:cxnLst/>
              <a:rect l="l" t="t" r="r" b="b"/>
              <a:pathLst>
                <a:path w="436245" h="457834">
                  <a:moveTo>
                    <a:pt x="165054" y="0"/>
                  </a:moveTo>
                  <a:lnTo>
                    <a:pt x="157456" y="168572"/>
                  </a:lnTo>
                  <a:lnTo>
                    <a:pt x="0" y="229655"/>
                  </a:lnTo>
                  <a:lnTo>
                    <a:pt x="158152" y="289189"/>
                  </a:lnTo>
                  <a:lnTo>
                    <a:pt x="167701" y="457527"/>
                  </a:lnTo>
                  <a:lnTo>
                    <a:pt x="273013" y="325711"/>
                  </a:lnTo>
                  <a:lnTo>
                    <a:pt x="407849" y="325711"/>
                  </a:lnTo>
                  <a:lnTo>
                    <a:pt x="343319" y="227704"/>
                  </a:lnTo>
                  <a:lnTo>
                    <a:pt x="405576" y="130743"/>
                  </a:lnTo>
                  <a:lnTo>
                    <a:pt x="271840" y="130743"/>
                  </a:lnTo>
                  <a:lnTo>
                    <a:pt x="165054" y="0"/>
                  </a:lnTo>
                  <a:close/>
                </a:path>
                <a:path w="436245" h="457834">
                  <a:moveTo>
                    <a:pt x="407849" y="325711"/>
                  </a:moveTo>
                  <a:lnTo>
                    <a:pt x="273013" y="325711"/>
                  </a:lnTo>
                  <a:lnTo>
                    <a:pt x="436116" y="368642"/>
                  </a:lnTo>
                  <a:lnTo>
                    <a:pt x="407849" y="325711"/>
                  </a:lnTo>
                  <a:close/>
                </a:path>
                <a:path w="436245" h="457834">
                  <a:moveTo>
                    <a:pt x="434432" y="85802"/>
                  </a:moveTo>
                  <a:lnTo>
                    <a:pt x="271840" y="130743"/>
                  </a:lnTo>
                  <a:lnTo>
                    <a:pt x="405576" y="130743"/>
                  </a:lnTo>
                  <a:lnTo>
                    <a:pt x="434432" y="85802"/>
                  </a:lnTo>
                  <a:close/>
                </a:path>
              </a:pathLst>
            </a:custGeom>
            <a:solidFill>
              <a:srgbClr val="003399"/>
            </a:solidFill>
          </p:spPr>
          <p:txBody>
            <a:bodyPr wrap="square" lIns="0" tIns="0" rIns="0" bIns="0" rtlCol="0"/>
            <a:lstStyle/>
            <a:p>
              <a:endParaRPr/>
            </a:p>
          </p:txBody>
        </p:sp>
        <p:sp>
          <p:nvSpPr>
            <p:cNvPr id="34" name="object 54">
              <a:extLst>
                <a:ext uri="{FF2B5EF4-FFF2-40B4-BE49-F238E27FC236}">
                  <a16:creationId xmlns:a16="http://schemas.microsoft.com/office/drawing/2014/main" xmlns="" id="{EC536FD2-E87B-468E-86A6-FE87317B8A00}"/>
                </a:ext>
              </a:extLst>
            </p:cNvPr>
            <p:cNvSpPr/>
            <p:nvPr/>
          </p:nvSpPr>
          <p:spPr>
            <a:xfrm>
              <a:off x="6008823" y="13803110"/>
              <a:ext cx="448309" cy="455295"/>
            </a:xfrm>
            <a:custGeom>
              <a:avLst/>
              <a:gdLst/>
              <a:ahLst/>
              <a:cxnLst/>
              <a:rect l="l" t="t" r="r" b="b"/>
              <a:pathLst>
                <a:path w="448310" h="455294">
                  <a:moveTo>
                    <a:pt x="301553" y="336107"/>
                  </a:moveTo>
                  <a:lnTo>
                    <a:pt x="188727" y="336107"/>
                  </a:lnTo>
                  <a:lnTo>
                    <a:pt x="308681" y="454721"/>
                  </a:lnTo>
                  <a:lnTo>
                    <a:pt x="301553" y="336107"/>
                  </a:lnTo>
                  <a:close/>
                </a:path>
                <a:path w="448310" h="455294">
                  <a:moveTo>
                    <a:pt x="0" y="116687"/>
                  </a:moveTo>
                  <a:lnTo>
                    <a:pt x="107372" y="247171"/>
                  </a:lnTo>
                  <a:lnTo>
                    <a:pt x="31672" y="397818"/>
                  </a:lnTo>
                  <a:lnTo>
                    <a:pt x="188727" y="336107"/>
                  </a:lnTo>
                  <a:lnTo>
                    <a:pt x="301553" y="336107"/>
                  </a:lnTo>
                  <a:lnTo>
                    <a:pt x="298554" y="286190"/>
                  </a:lnTo>
                  <a:lnTo>
                    <a:pt x="448304" y="208730"/>
                  </a:lnTo>
                  <a:lnTo>
                    <a:pt x="284908" y="166528"/>
                  </a:lnTo>
                  <a:lnTo>
                    <a:pt x="280924" y="142261"/>
                  </a:lnTo>
                  <a:lnTo>
                    <a:pt x="166931" y="142261"/>
                  </a:lnTo>
                  <a:lnTo>
                    <a:pt x="0" y="116687"/>
                  </a:lnTo>
                  <a:close/>
                </a:path>
                <a:path w="448310" h="455294">
                  <a:moveTo>
                    <a:pt x="257567" y="0"/>
                  </a:moveTo>
                  <a:lnTo>
                    <a:pt x="166931" y="142261"/>
                  </a:lnTo>
                  <a:lnTo>
                    <a:pt x="280924" y="142261"/>
                  </a:lnTo>
                  <a:lnTo>
                    <a:pt x="257567" y="0"/>
                  </a:lnTo>
                  <a:close/>
                </a:path>
              </a:pathLst>
            </a:custGeom>
            <a:solidFill>
              <a:srgbClr val="003399"/>
            </a:solidFill>
          </p:spPr>
          <p:txBody>
            <a:bodyPr wrap="square" lIns="0" tIns="0" rIns="0" bIns="0" rtlCol="0"/>
            <a:lstStyle/>
            <a:p>
              <a:endParaRPr/>
            </a:p>
          </p:txBody>
        </p:sp>
        <p:sp>
          <p:nvSpPr>
            <p:cNvPr id="35" name="object 55">
              <a:extLst>
                <a:ext uri="{FF2B5EF4-FFF2-40B4-BE49-F238E27FC236}">
                  <a16:creationId xmlns:a16="http://schemas.microsoft.com/office/drawing/2014/main" xmlns="" id="{85EC7CB0-BBA0-4056-9A27-EA0A4D5883EC}"/>
                </a:ext>
              </a:extLst>
            </p:cNvPr>
            <p:cNvSpPr/>
            <p:nvPr/>
          </p:nvSpPr>
          <p:spPr>
            <a:xfrm>
              <a:off x="6607430" y="13204825"/>
              <a:ext cx="455295" cy="447675"/>
            </a:xfrm>
            <a:custGeom>
              <a:avLst/>
              <a:gdLst/>
              <a:ahLst/>
              <a:cxnLst/>
              <a:rect l="l" t="t" r="r" b="b"/>
              <a:pathLst>
                <a:path w="455295" h="447675">
                  <a:moveTo>
                    <a:pt x="114308" y="0"/>
                  </a:moveTo>
                  <a:lnTo>
                    <a:pt x="141315" y="166813"/>
                  </a:lnTo>
                  <a:lnTo>
                    <a:pt x="0" y="258781"/>
                  </a:lnTo>
                  <a:lnTo>
                    <a:pt x="166746" y="284598"/>
                  </a:lnTo>
                  <a:lnTo>
                    <a:pt x="210598" y="447508"/>
                  </a:lnTo>
                  <a:lnTo>
                    <a:pt x="286776" y="296853"/>
                  </a:lnTo>
                  <a:lnTo>
                    <a:pt x="446576" y="296853"/>
                  </a:lnTo>
                  <a:lnTo>
                    <a:pt x="335286" y="186582"/>
                  </a:lnTo>
                  <a:lnTo>
                    <a:pt x="366021" y="106183"/>
                  </a:lnTo>
                  <a:lnTo>
                    <a:pt x="245605" y="106183"/>
                  </a:lnTo>
                  <a:lnTo>
                    <a:pt x="114308" y="0"/>
                  </a:lnTo>
                  <a:close/>
                </a:path>
                <a:path w="455295" h="447675">
                  <a:moveTo>
                    <a:pt x="446576" y="296853"/>
                  </a:moveTo>
                  <a:lnTo>
                    <a:pt x="286776" y="296853"/>
                  </a:lnTo>
                  <a:lnTo>
                    <a:pt x="455140" y="305339"/>
                  </a:lnTo>
                  <a:lnTo>
                    <a:pt x="446576" y="296853"/>
                  </a:lnTo>
                  <a:close/>
                </a:path>
                <a:path w="455295" h="447675">
                  <a:moveTo>
                    <a:pt x="395539" y="28966"/>
                  </a:moveTo>
                  <a:lnTo>
                    <a:pt x="245605" y="106183"/>
                  </a:lnTo>
                  <a:lnTo>
                    <a:pt x="366021" y="106183"/>
                  </a:lnTo>
                  <a:lnTo>
                    <a:pt x="395539" y="28966"/>
                  </a:lnTo>
                  <a:close/>
                </a:path>
              </a:pathLst>
            </a:custGeom>
            <a:solidFill>
              <a:srgbClr val="003399"/>
            </a:solidFill>
          </p:spPr>
          <p:txBody>
            <a:bodyPr wrap="square" lIns="0" tIns="0" rIns="0" bIns="0" rtlCol="0"/>
            <a:lstStyle/>
            <a:p>
              <a:endParaRPr/>
            </a:p>
          </p:txBody>
        </p:sp>
        <p:sp>
          <p:nvSpPr>
            <p:cNvPr id="36" name="object 56">
              <a:extLst>
                <a:ext uri="{FF2B5EF4-FFF2-40B4-BE49-F238E27FC236}">
                  <a16:creationId xmlns:a16="http://schemas.microsoft.com/office/drawing/2014/main" xmlns="" id="{7FF55598-5F3E-4AF4-A454-A06E8F6827C4}"/>
                </a:ext>
              </a:extLst>
            </p:cNvPr>
            <p:cNvSpPr/>
            <p:nvPr/>
          </p:nvSpPr>
          <p:spPr>
            <a:xfrm>
              <a:off x="6531439" y="13210486"/>
              <a:ext cx="3078385" cy="3726956"/>
            </a:xfrm>
            <a:prstGeom prst="rect">
              <a:avLst/>
            </a:prstGeom>
            <a:blipFill>
              <a:blip r:embed="rId3" cstate="print"/>
              <a:stretch>
                <a:fillRect/>
              </a:stretch>
            </a:blipFill>
          </p:spPr>
          <p:txBody>
            <a:bodyPr wrap="square" lIns="0" tIns="0" rIns="0" bIns="0" rtlCol="0"/>
            <a:lstStyle/>
            <a:p>
              <a:endParaRPr/>
            </a:p>
          </p:txBody>
        </p:sp>
      </p:grpSp>
      <p:pic>
        <p:nvPicPr>
          <p:cNvPr id="37" name="Immagine 36">
            <a:extLst>
              <a:ext uri="{FF2B5EF4-FFF2-40B4-BE49-F238E27FC236}">
                <a16:creationId xmlns:a16="http://schemas.microsoft.com/office/drawing/2014/main" xmlns="" id="{71575F1B-CA5F-4763-8340-53BDD62A504C}"/>
              </a:ext>
            </a:extLst>
          </p:cNvPr>
          <p:cNvPicPr>
            <a:picLocks noChangeAspect="1"/>
          </p:cNvPicPr>
          <p:nvPr userDrawn="1"/>
        </p:nvPicPr>
        <p:blipFill>
          <a:blip r:embed="rId2"/>
          <a:stretch>
            <a:fillRect/>
          </a:stretch>
        </p:blipFill>
        <p:spPr>
          <a:xfrm rot="19703064">
            <a:off x="10231893" y="2407144"/>
            <a:ext cx="6162675" cy="5905500"/>
          </a:xfrm>
          <a:prstGeom prst="rect">
            <a:avLst/>
          </a:prstGeom>
        </p:spPr>
      </p:pic>
      <p:cxnSp>
        <p:nvCxnSpPr>
          <p:cNvPr id="38" name="Connettore diritto 37">
            <a:extLst>
              <a:ext uri="{FF2B5EF4-FFF2-40B4-BE49-F238E27FC236}">
                <a16:creationId xmlns:a16="http://schemas.microsoft.com/office/drawing/2014/main" xmlns="" id="{F8C485EF-5080-428E-8CCC-CBD9607B3776}"/>
              </a:ext>
            </a:extLst>
          </p:cNvPr>
          <p:cNvCxnSpPr>
            <a:cxnSpLocks/>
          </p:cNvCxnSpPr>
          <p:nvPr userDrawn="1"/>
        </p:nvCxnSpPr>
        <p:spPr>
          <a:xfrm>
            <a:off x="239485" y="6111837"/>
            <a:ext cx="11501001" cy="0"/>
          </a:xfrm>
          <a:prstGeom prst="line">
            <a:avLst/>
          </a:prstGeom>
          <a:ln w="28575">
            <a:solidFill>
              <a:srgbClr val="6886C4"/>
            </a:solidFill>
          </a:ln>
        </p:spPr>
        <p:style>
          <a:lnRef idx="1">
            <a:schemeClr val="dk1"/>
          </a:lnRef>
          <a:fillRef idx="0">
            <a:schemeClr val="dk1"/>
          </a:fillRef>
          <a:effectRef idx="0">
            <a:schemeClr val="dk1"/>
          </a:effectRef>
          <a:fontRef idx="minor">
            <a:schemeClr val="tx1"/>
          </a:fontRef>
        </p:style>
      </p:cxnSp>
      <p:sp>
        <p:nvSpPr>
          <p:cNvPr id="39" name="Rettangolo 12">
            <a:extLst>
              <a:ext uri="{FF2B5EF4-FFF2-40B4-BE49-F238E27FC236}">
                <a16:creationId xmlns:a16="http://schemas.microsoft.com/office/drawing/2014/main" xmlns="" id="{0D47C768-EEDF-41E3-B6F7-083D3E0EB1F2}"/>
              </a:ext>
            </a:extLst>
          </p:cNvPr>
          <p:cNvSpPr/>
          <p:nvPr userDrawn="1"/>
        </p:nvSpPr>
        <p:spPr>
          <a:xfrm>
            <a:off x="253038" y="0"/>
            <a:ext cx="892629" cy="119742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40" name="Group 22">
            <a:extLst>
              <a:ext uri="{FF2B5EF4-FFF2-40B4-BE49-F238E27FC236}">
                <a16:creationId xmlns:a16="http://schemas.microsoft.com/office/drawing/2014/main" xmlns="" id="{B472AEA2-6698-4544-A3FF-8FD970D1EEEB}"/>
              </a:ext>
            </a:extLst>
          </p:cNvPr>
          <p:cNvGrpSpPr>
            <a:grpSpLocks noChangeAspect="1"/>
          </p:cNvGrpSpPr>
          <p:nvPr userDrawn="1"/>
        </p:nvGrpSpPr>
        <p:grpSpPr>
          <a:xfrm>
            <a:off x="345499" y="80904"/>
            <a:ext cx="707706" cy="1035621"/>
            <a:chOff x="5729731" y="12946325"/>
            <a:chExt cx="3934794" cy="5757967"/>
          </a:xfrm>
        </p:grpSpPr>
        <p:sp>
          <p:nvSpPr>
            <p:cNvPr id="41" name="object 44">
              <a:extLst>
                <a:ext uri="{FF2B5EF4-FFF2-40B4-BE49-F238E27FC236}">
                  <a16:creationId xmlns:a16="http://schemas.microsoft.com/office/drawing/2014/main" xmlns="" id="{ABCDEA04-2FBB-4E2C-9751-1B1AA06A9C83}"/>
                </a:ext>
              </a:extLst>
            </p:cNvPr>
            <p:cNvSpPr/>
            <p:nvPr/>
          </p:nvSpPr>
          <p:spPr>
            <a:xfrm>
              <a:off x="8210008" y="17394287"/>
              <a:ext cx="1427480" cy="1310005"/>
            </a:xfrm>
            <a:custGeom>
              <a:avLst/>
              <a:gdLst/>
              <a:ahLst/>
              <a:cxnLst/>
              <a:rect l="l" t="t" r="r" b="b"/>
              <a:pathLst>
                <a:path w="1427479" h="1310005">
                  <a:moveTo>
                    <a:pt x="456120" y="0"/>
                  </a:moveTo>
                  <a:lnTo>
                    <a:pt x="108076" y="0"/>
                  </a:lnTo>
                  <a:lnTo>
                    <a:pt x="0" y="1309765"/>
                  </a:lnTo>
                  <a:lnTo>
                    <a:pt x="322402" y="1309765"/>
                  </a:lnTo>
                  <a:lnTo>
                    <a:pt x="362703" y="719885"/>
                  </a:lnTo>
                  <a:lnTo>
                    <a:pt x="365791" y="643809"/>
                  </a:lnTo>
                  <a:lnTo>
                    <a:pt x="365478" y="579079"/>
                  </a:lnTo>
                  <a:lnTo>
                    <a:pt x="363732" y="520514"/>
                  </a:lnTo>
                  <a:lnTo>
                    <a:pt x="362703" y="500081"/>
                  </a:lnTo>
                  <a:lnTo>
                    <a:pt x="628336" y="500081"/>
                  </a:lnTo>
                  <a:lnTo>
                    <a:pt x="456120" y="0"/>
                  </a:lnTo>
                  <a:close/>
                </a:path>
                <a:path w="1427479" h="1310005">
                  <a:moveTo>
                    <a:pt x="1361314" y="500081"/>
                  </a:moveTo>
                  <a:lnTo>
                    <a:pt x="1066145" y="500081"/>
                  </a:lnTo>
                  <a:lnTo>
                    <a:pt x="1062013" y="571512"/>
                  </a:lnTo>
                  <a:lnTo>
                    <a:pt x="1060635" y="618219"/>
                  </a:lnTo>
                  <a:lnTo>
                    <a:pt x="1062013" y="660808"/>
                  </a:lnTo>
                  <a:lnTo>
                    <a:pt x="1066145" y="719885"/>
                  </a:lnTo>
                  <a:lnTo>
                    <a:pt x="1106420" y="1309765"/>
                  </a:lnTo>
                  <a:lnTo>
                    <a:pt x="1426997" y="1309765"/>
                  </a:lnTo>
                  <a:lnTo>
                    <a:pt x="1361314" y="500081"/>
                  </a:lnTo>
                  <a:close/>
                </a:path>
                <a:path w="1427479" h="1310005">
                  <a:moveTo>
                    <a:pt x="628336" y="500081"/>
                  </a:moveTo>
                  <a:lnTo>
                    <a:pt x="366338" y="500081"/>
                  </a:lnTo>
                  <a:lnTo>
                    <a:pt x="392220" y="580800"/>
                  </a:lnTo>
                  <a:lnTo>
                    <a:pt x="408480" y="630602"/>
                  </a:lnTo>
                  <a:lnTo>
                    <a:pt x="421987" y="670095"/>
                  </a:lnTo>
                  <a:lnTo>
                    <a:pt x="439609" y="719885"/>
                  </a:lnTo>
                  <a:lnTo>
                    <a:pt x="577012" y="1099082"/>
                  </a:lnTo>
                  <a:lnTo>
                    <a:pt x="851802" y="1099082"/>
                  </a:lnTo>
                  <a:lnTo>
                    <a:pt x="971255" y="769342"/>
                  </a:lnTo>
                  <a:lnTo>
                    <a:pt x="712581" y="769342"/>
                  </a:lnTo>
                  <a:lnTo>
                    <a:pt x="690931" y="691790"/>
                  </a:lnTo>
                  <a:lnTo>
                    <a:pt x="676845" y="643425"/>
                  </a:lnTo>
                  <a:lnTo>
                    <a:pt x="664139" y="603985"/>
                  </a:lnTo>
                  <a:lnTo>
                    <a:pt x="628336" y="500081"/>
                  </a:lnTo>
                  <a:close/>
                </a:path>
                <a:path w="1427479" h="1310005">
                  <a:moveTo>
                    <a:pt x="1320747" y="0"/>
                  </a:moveTo>
                  <a:lnTo>
                    <a:pt x="972686" y="0"/>
                  </a:lnTo>
                  <a:lnTo>
                    <a:pt x="782175" y="553206"/>
                  </a:lnTo>
                  <a:lnTo>
                    <a:pt x="759516" y="622528"/>
                  </a:lnTo>
                  <a:lnTo>
                    <a:pt x="738227" y="692875"/>
                  </a:lnTo>
                  <a:lnTo>
                    <a:pt x="722431" y="747421"/>
                  </a:lnTo>
                  <a:lnTo>
                    <a:pt x="716250" y="769342"/>
                  </a:lnTo>
                  <a:lnTo>
                    <a:pt x="971255" y="769342"/>
                  </a:lnTo>
                  <a:lnTo>
                    <a:pt x="989171" y="719885"/>
                  </a:lnTo>
                  <a:lnTo>
                    <a:pt x="1012993" y="650774"/>
                  </a:lnTo>
                  <a:lnTo>
                    <a:pt x="1036814" y="579079"/>
                  </a:lnTo>
                  <a:lnTo>
                    <a:pt x="1055138" y="522836"/>
                  </a:lnTo>
                  <a:lnTo>
                    <a:pt x="1062468" y="500081"/>
                  </a:lnTo>
                  <a:lnTo>
                    <a:pt x="1361314" y="500081"/>
                  </a:lnTo>
                  <a:lnTo>
                    <a:pt x="1320747" y="0"/>
                  </a:lnTo>
                  <a:close/>
                </a:path>
              </a:pathLst>
            </a:custGeom>
            <a:solidFill>
              <a:srgbClr val="003399"/>
            </a:solidFill>
          </p:spPr>
          <p:txBody>
            <a:bodyPr wrap="square" lIns="0" tIns="0" rIns="0" bIns="0" rtlCol="0"/>
            <a:lstStyle/>
            <a:p>
              <a:endParaRPr/>
            </a:p>
          </p:txBody>
        </p:sp>
        <p:sp>
          <p:nvSpPr>
            <p:cNvPr id="42" name="object 45">
              <a:extLst>
                <a:ext uri="{FF2B5EF4-FFF2-40B4-BE49-F238E27FC236}">
                  <a16:creationId xmlns:a16="http://schemas.microsoft.com/office/drawing/2014/main" xmlns="" id="{6C42F770-AED9-4AD3-A80B-F1D15351500E}"/>
                </a:ext>
              </a:extLst>
            </p:cNvPr>
            <p:cNvSpPr/>
            <p:nvPr/>
          </p:nvSpPr>
          <p:spPr>
            <a:xfrm>
              <a:off x="5729731" y="17394280"/>
              <a:ext cx="2423795" cy="1310005"/>
            </a:xfrm>
            <a:custGeom>
              <a:avLst/>
              <a:gdLst/>
              <a:ahLst/>
              <a:cxnLst/>
              <a:rect l="l" t="t" r="r" b="b"/>
              <a:pathLst>
                <a:path w="2423795" h="1310005">
                  <a:moveTo>
                    <a:pt x="1747573" y="0"/>
                  </a:moveTo>
                  <a:lnTo>
                    <a:pt x="1282272" y="0"/>
                  </a:lnTo>
                  <a:lnTo>
                    <a:pt x="1282272" y="1309773"/>
                  </a:lnTo>
                  <a:lnTo>
                    <a:pt x="1747573" y="1309773"/>
                  </a:lnTo>
                  <a:lnTo>
                    <a:pt x="1800481" y="1308387"/>
                  </a:lnTo>
                  <a:lnTo>
                    <a:pt x="1851650" y="1304256"/>
                  </a:lnTo>
                  <a:lnTo>
                    <a:pt x="1901021" y="1297418"/>
                  </a:lnTo>
                  <a:lnTo>
                    <a:pt x="1948540" y="1287912"/>
                  </a:lnTo>
                  <a:lnTo>
                    <a:pt x="1994148" y="1275776"/>
                  </a:lnTo>
                  <a:lnTo>
                    <a:pt x="2037788" y="1261051"/>
                  </a:lnTo>
                  <a:lnTo>
                    <a:pt x="2079404" y="1243775"/>
                  </a:lnTo>
                  <a:lnTo>
                    <a:pt x="2118939" y="1223986"/>
                  </a:lnTo>
                  <a:lnTo>
                    <a:pt x="2156336" y="1201723"/>
                  </a:lnTo>
                  <a:lnTo>
                    <a:pt x="2191538" y="1177026"/>
                  </a:lnTo>
                  <a:lnTo>
                    <a:pt x="2224488" y="1149934"/>
                  </a:lnTo>
                  <a:lnTo>
                    <a:pt x="2255129" y="1120484"/>
                  </a:lnTo>
                  <a:lnTo>
                    <a:pt x="2283405" y="1088717"/>
                  </a:lnTo>
                  <a:lnTo>
                    <a:pt x="2309257" y="1054670"/>
                  </a:lnTo>
                  <a:lnTo>
                    <a:pt x="2321937" y="1034984"/>
                  </a:lnTo>
                  <a:lnTo>
                    <a:pt x="1602849" y="1034984"/>
                  </a:lnTo>
                  <a:lnTo>
                    <a:pt x="1602849" y="274772"/>
                  </a:lnTo>
                  <a:lnTo>
                    <a:pt x="2324433" y="274772"/>
                  </a:lnTo>
                  <a:lnTo>
                    <a:pt x="2309257" y="251431"/>
                  </a:lnTo>
                  <a:lnTo>
                    <a:pt x="2283405" y="217735"/>
                  </a:lnTo>
                  <a:lnTo>
                    <a:pt x="2255129" y="186327"/>
                  </a:lnTo>
                  <a:lnTo>
                    <a:pt x="2224488" y="157240"/>
                  </a:lnTo>
                  <a:lnTo>
                    <a:pt x="2191538" y="130507"/>
                  </a:lnTo>
                  <a:lnTo>
                    <a:pt x="2156336" y="106161"/>
                  </a:lnTo>
                  <a:lnTo>
                    <a:pt x="2118939" y="84237"/>
                  </a:lnTo>
                  <a:lnTo>
                    <a:pt x="2079404" y="64766"/>
                  </a:lnTo>
                  <a:lnTo>
                    <a:pt x="2037788" y="47784"/>
                  </a:lnTo>
                  <a:lnTo>
                    <a:pt x="1994148" y="33322"/>
                  </a:lnTo>
                  <a:lnTo>
                    <a:pt x="1948540" y="21415"/>
                  </a:lnTo>
                  <a:lnTo>
                    <a:pt x="1901021" y="12096"/>
                  </a:lnTo>
                  <a:lnTo>
                    <a:pt x="1851650" y="5398"/>
                  </a:lnTo>
                  <a:lnTo>
                    <a:pt x="1800481" y="1355"/>
                  </a:lnTo>
                  <a:lnTo>
                    <a:pt x="1747573" y="0"/>
                  </a:lnTo>
                  <a:close/>
                </a:path>
                <a:path w="2423795" h="1310005">
                  <a:moveTo>
                    <a:pt x="2324433" y="274772"/>
                  </a:moveTo>
                  <a:lnTo>
                    <a:pt x="1734724" y="274772"/>
                  </a:lnTo>
                  <a:lnTo>
                    <a:pt x="1783246" y="277045"/>
                  </a:lnTo>
                  <a:lnTo>
                    <a:pt x="1828921" y="283850"/>
                  </a:lnTo>
                  <a:lnTo>
                    <a:pt x="1871571" y="295166"/>
                  </a:lnTo>
                  <a:lnTo>
                    <a:pt x="1911013" y="310975"/>
                  </a:lnTo>
                  <a:lnTo>
                    <a:pt x="1947069" y="331256"/>
                  </a:lnTo>
                  <a:lnTo>
                    <a:pt x="1979558" y="355990"/>
                  </a:lnTo>
                  <a:lnTo>
                    <a:pt x="2008299" y="385155"/>
                  </a:lnTo>
                  <a:lnTo>
                    <a:pt x="2033113" y="418733"/>
                  </a:lnTo>
                  <a:lnTo>
                    <a:pt x="2053819" y="456703"/>
                  </a:lnTo>
                  <a:lnTo>
                    <a:pt x="2070238" y="499046"/>
                  </a:lnTo>
                  <a:lnTo>
                    <a:pt x="2082188" y="545741"/>
                  </a:lnTo>
                  <a:lnTo>
                    <a:pt x="2089491" y="596769"/>
                  </a:lnTo>
                  <a:lnTo>
                    <a:pt x="2091965" y="652109"/>
                  </a:lnTo>
                  <a:lnTo>
                    <a:pt x="2089581" y="707907"/>
                  </a:lnTo>
                  <a:lnTo>
                    <a:pt x="2082518" y="759442"/>
                  </a:lnTo>
                  <a:lnTo>
                    <a:pt x="2070912" y="806680"/>
                  </a:lnTo>
                  <a:lnTo>
                    <a:pt x="2054898" y="849585"/>
                  </a:lnTo>
                  <a:lnTo>
                    <a:pt x="2034611" y="888122"/>
                  </a:lnTo>
                  <a:lnTo>
                    <a:pt x="2010187" y="922257"/>
                  </a:lnTo>
                  <a:lnTo>
                    <a:pt x="1981760" y="951954"/>
                  </a:lnTo>
                  <a:lnTo>
                    <a:pt x="1949466" y="977178"/>
                  </a:lnTo>
                  <a:lnTo>
                    <a:pt x="1913441" y="997895"/>
                  </a:lnTo>
                  <a:lnTo>
                    <a:pt x="1873818" y="1014069"/>
                  </a:lnTo>
                  <a:lnTo>
                    <a:pt x="1830735" y="1025665"/>
                  </a:lnTo>
                  <a:lnTo>
                    <a:pt x="1784325" y="1032648"/>
                  </a:lnTo>
                  <a:lnTo>
                    <a:pt x="1734724" y="1034984"/>
                  </a:lnTo>
                  <a:lnTo>
                    <a:pt x="2321937" y="1034984"/>
                  </a:lnTo>
                  <a:lnTo>
                    <a:pt x="2353466" y="979895"/>
                  </a:lnTo>
                  <a:lnTo>
                    <a:pt x="2371709" y="939245"/>
                  </a:lnTo>
                  <a:lnTo>
                    <a:pt x="2387302" y="896471"/>
                  </a:lnTo>
                  <a:lnTo>
                    <a:pt x="2400187" y="851613"/>
                  </a:lnTo>
                  <a:lnTo>
                    <a:pt x="2410308" y="804708"/>
                  </a:lnTo>
                  <a:lnTo>
                    <a:pt x="2417607" y="755797"/>
                  </a:lnTo>
                  <a:lnTo>
                    <a:pt x="2422029" y="704918"/>
                  </a:lnTo>
                  <a:lnTo>
                    <a:pt x="2423515" y="652109"/>
                  </a:lnTo>
                  <a:lnTo>
                    <a:pt x="2422029" y="599331"/>
                  </a:lnTo>
                  <a:lnTo>
                    <a:pt x="2417607" y="548539"/>
                  </a:lnTo>
                  <a:lnTo>
                    <a:pt x="2410308" y="499767"/>
                  </a:lnTo>
                  <a:lnTo>
                    <a:pt x="2400187" y="453049"/>
                  </a:lnTo>
                  <a:lnTo>
                    <a:pt x="2387302" y="408418"/>
                  </a:lnTo>
                  <a:lnTo>
                    <a:pt x="2371709" y="365907"/>
                  </a:lnTo>
                  <a:lnTo>
                    <a:pt x="2353466" y="325550"/>
                  </a:lnTo>
                  <a:lnTo>
                    <a:pt x="2332630" y="287380"/>
                  </a:lnTo>
                  <a:lnTo>
                    <a:pt x="2324433" y="274772"/>
                  </a:lnTo>
                  <a:close/>
                </a:path>
                <a:path w="2423795" h="1310005">
                  <a:moveTo>
                    <a:pt x="782200" y="0"/>
                  </a:moveTo>
                  <a:lnTo>
                    <a:pt x="445146" y="0"/>
                  </a:lnTo>
                  <a:lnTo>
                    <a:pt x="0" y="1309773"/>
                  </a:lnTo>
                  <a:lnTo>
                    <a:pt x="329732" y="1309773"/>
                  </a:lnTo>
                  <a:lnTo>
                    <a:pt x="408498" y="1034984"/>
                  </a:lnTo>
                  <a:lnTo>
                    <a:pt x="1133942" y="1034984"/>
                  </a:lnTo>
                  <a:lnTo>
                    <a:pt x="1046788" y="778539"/>
                  </a:lnTo>
                  <a:lnTo>
                    <a:pt x="483612" y="778539"/>
                  </a:lnTo>
                  <a:lnTo>
                    <a:pt x="558718" y="523887"/>
                  </a:lnTo>
                  <a:lnTo>
                    <a:pt x="577068" y="453910"/>
                  </a:lnTo>
                  <a:lnTo>
                    <a:pt x="594210" y="380327"/>
                  </a:lnTo>
                  <a:lnTo>
                    <a:pt x="606885" y="322199"/>
                  </a:lnTo>
                  <a:lnTo>
                    <a:pt x="611834" y="298587"/>
                  </a:lnTo>
                  <a:lnTo>
                    <a:pt x="883676" y="298587"/>
                  </a:lnTo>
                  <a:lnTo>
                    <a:pt x="782200" y="0"/>
                  </a:lnTo>
                  <a:close/>
                </a:path>
                <a:path w="2423795" h="1310005">
                  <a:moveTo>
                    <a:pt x="1133942" y="1034984"/>
                  </a:moveTo>
                  <a:lnTo>
                    <a:pt x="817005" y="1034984"/>
                  </a:lnTo>
                  <a:lnTo>
                    <a:pt x="897606" y="1309773"/>
                  </a:lnTo>
                  <a:lnTo>
                    <a:pt x="1227330" y="1309773"/>
                  </a:lnTo>
                  <a:lnTo>
                    <a:pt x="1133942" y="1034984"/>
                  </a:lnTo>
                  <a:close/>
                </a:path>
                <a:path w="2423795" h="1310005">
                  <a:moveTo>
                    <a:pt x="883676" y="298587"/>
                  </a:moveTo>
                  <a:lnTo>
                    <a:pt x="615495" y="298587"/>
                  </a:lnTo>
                  <a:lnTo>
                    <a:pt x="632817" y="382474"/>
                  </a:lnTo>
                  <a:lnTo>
                    <a:pt x="644125" y="433905"/>
                  </a:lnTo>
                  <a:lnTo>
                    <a:pt x="654402" y="474002"/>
                  </a:lnTo>
                  <a:lnTo>
                    <a:pt x="668628" y="523887"/>
                  </a:lnTo>
                  <a:lnTo>
                    <a:pt x="741891" y="778539"/>
                  </a:lnTo>
                  <a:lnTo>
                    <a:pt x="1046788" y="778539"/>
                  </a:lnTo>
                  <a:lnTo>
                    <a:pt x="883676" y="298587"/>
                  </a:lnTo>
                  <a:close/>
                </a:path>
              </a:pathLst>
            </a:custGeom>
            <a:solidFill>
              <a:srgbClr val="003399"/>
            </a:solidFill>
          </p:spPr>
          <p:txBody>
            <a:bodyPr wrap="square" lIns="0" tIns="0" rIns="0" bIns="0" rtlCol="0"/>
            <a:lstStyle/>
            <a:p>
              <a:endParaRPr/>
            </a:p>
          </p:txBody>
        </p:sp>
        <p:sp>
          <p:nvSpPr>
            <p:cNvPr id="43" name="object 46">
              <a:extLst>
                <a:ext uri="{FF2B5EF4-FFF2-40B4-BE49-F238E27FC236}">
                  <a16:creationId xmlns:a16="http://schemas.microsoft.com/office/drawing/2014/main" xmlns="" id="{6EF6E999-FFF4-4D41-8047-4810BED57FC6}"/>
                </a:ext>
              </a:extLst>
            </p:cNvPr>
            <p:cNvSpPr/>
            <p:nvPr/>
          </p:nvSpPr>
          <p:spPr>
            <a:xfrm>
              <a:off x="5738321" y="17089704"/>
              <a:ext cx="3926204" cy="0"/>
            </a:xfrm>
            <a:custGeom>
              <a:avLst/>
              <a:gdLst/>
              <a:ahLst/>
              <a:cxnLst/>
              <a:rect l="l" t="t" r="r" b="b"/>
              <a:pathLst>
                <a:path w="3926204">
                  <a:moveTo>
                    <a:pt x="0" y="0"/>
                  </a:moveTo>
                  <a:lnTo>
                    <a:pt x="3926129" y="0"/>
                  </a:lnTo>
                </a:path>
              </a:pathLst>
            </a:custGeom>
            <a:ln w="40752">
              <a:solidFill>
                <a:srgbClr val="003399"/>
              </a:solidFill>
            </a:ln>
          </p:spPr>
          <p:txBody>
            <a:bodyPr wrap="square" lIns="0" tIns="0" rIns="0" bIns="0" rtlCol="0"/>
            <a:lstStyle/>
            <a:p>
              <a:endParaRPr/>
            </a:p>
          </p:txBody>
        </p:sp>
        <p:sp>
          <p:nvSpPr>
            <p:cNvPr id="44" name="object 47">
              <a:extLst>
                <a:ext uri="{FF2B5EF4-FFF2-40B4-BE49-F238E27FC236}">
                  <a16:creationId xmlns:a16="http://schemas.microsoft.com/office/drawing/2014/main" xmlns="" id="{E880D01F-4EEB-44F6-B7C5-FB31F3A7E45D}"/>
                </a:ext>
              </a:extLst>
            </p:cNvPr>
            <p:cNvSpPr/>
            <p:nvPr/>
          </p:nvSpPr>
          <p:spPr>
            <a:xfrm>
              <a:off x="7464267" y="12946325"/>
              <a:ext cx="457834" cy="435609"/>
            </a:xfrm>
            <a:custGeom>
              <a:avLst/>
              <a:gdLst/>
              <a:ahLst/>
              <a:cxnLst/>
              <a:rect l="l" t="t" r="r" b="b"/>
              <a:pathLst>
                <a:path w="457834" h="435609">
                  <a:moveTo>
                    <a:pt x="228650" y="0"/>
                  </a:moveTo>
                  <a:lnTo>
                    <a:pt x="168396" y="157741"/>
                  </a:lnTo>
                  <a:lnTo>
                    <a:pt x="0" y="166512"/>
                  </a:lnTo>
                  <a:lnTo>
                    <a:pt x="131371" y="272418"/>
                  </a:lnTo>
                  <a:lnTo>
                    <a:pt x="87553" y="435387"/>
                  </a:lnTo>
                  <a:lnTo>
                    <a:pt x="228977" y="343235"/>
                  </a:lnTo>
                  <a:lnTo>
                    <a:pt x="345526" y="343235"/>
                  </a:lnTo>
                  <a:lnTo>
                    <a:pt x="326331" y="272251"/>
                  </a:lnTo>
                  <a:lnTo>
                    <a:pt x="457519" y="166101"/>
                  </a:lnTo>
                  <a:lnTo>
                    <a:pt x="289046" y="157599"/>
                  </a:lnTo>
                  <a:lnTo>
                    <a:pt x="228650" y="0"/>
                  </a:lnTo>
                  <a:close/>
                </a:path>
                <a:path w="457834" h="435609">
                  <a:moveTo>
                    <a:pt x="345526" y="343235"/>
                  </a:moveTo>
                  <a:lnTo>
                    <a:pt x="228977" y="343235"/>
                  </a:lnTo>
                  <a:lnTo>
                    <a:pt x="370367" y="435102"/>
                  </a:lnTo>
                  <a:lnTo>
                    <a:pt x="345526" y="343235"/>
                  </a:lnTo>
                  <a:close/>
                </a:path>
              </a:pathLst>
            </a:custGeom>
            <a:solidFill>
              <a:srgbClr val="003399"/>
            </a:solidFill>
          </p:spPr>
          <p:txBody>
            <a:bodyPr wrap="square" lIns="0" tIns="0" rIns="0" bIns="0" rtlCol="0"/>
            <a:lstStyle/>
            <a:p>
              <a:endParaRPr/>
            </a:p>
          </p:txBody>
        </p:sp>
        <p:sp>
          <p:nvSpPr>
            <p:cNvPr id="45" name="object 48">
              <a:extLst>
                <a:ext uri="{FF2B5EF4-FFF2-40B4-BE49-F238E27FC236}">
                  <a16:creationId xmlns:a16="http://schemas.microsoft.com/office/drawing/2014/main" xmlns="" id="{6525C8C0-B880-4C87-A80F-0DE9EFCE4609}"/>
                </a:ext>
              </a:extLst>
            </p:cNvPr>
            <p:cNvSpPr/>
            <p:nvPr/>
          </p:nvSpPr>
          <p:spPr>
            <a:xfrm>
              <a:off x="9186595" y="14648322"/>
              <a:ext cx="436245" cy="457834"/>
            </a:xfrm>
            <a:custGeom>
              <a:avLst/>
              <a:gdLst/>
              <a:ahLst/>
              <a:cxnLst/>
              <a:rect l="l" t="t" r="r" b="b"/>
              <a:pathLst>
                <a:path w="436245" h="457834">
                  <a:moveTo>
                    <a:pt x="277002" y="326817"/>
                  </a:moveTo>
                  <a:lnTo>
                    <a:pt x="164325" y="326817"/>
                  </a:lnTo>
                  <a:lnTo>
                    <a:pt x="271145" y="457452"/>
                  </a:lnTo>
                  <a:lnTo>
                    <a:pt x="277002" y="326817"/>
                  </a:lnTo>
                  <a:close/>
                </a:path>
                <a:path w="436245" h="457834">
                  <a:moveTo>
                    <a:pt x="0" y="88918"/>
                  </a:moveTo>
                  <a:lnTo>
                    <a:pt x="92839" y="229848"/>
                  </a:lnTo>
                  <a:lnTo>
                    <a:pt x="1717" y="371749"/>
                  </a:lnTo>
                  <a:lnTo>
                    <a:pt x="164325" y="326817"/>
                  </a:lnTo>
                  <a:lnTo>
                    <a:pt x="277002" y="326817"/>
                  </a:lnTo>
                  <a:lnTo>
                    <a:pt x="278701" y="288921"/>
                  </a:lnTo>
                  <a:lnTo>
                    <a:pt x="436083" y="227762"/>
                  </a:lnTo>
                  <a:lnTo>
                    <a:pt x="278006" y="168262"/>
                  </a:lnTo>
                  <a:lnTo>
                    <a:pt x="275921" y="131815"/>
                  </a:lnTo>
                  <a:lnTo>
                    <a:pt x="163111" y="131815"/>
                  </a:lnTo>
                  <a:lnTo>
                    <a:pt x="0" y="88918"/>
                  </a:lnTo>
                  <a:close/>
                </a:path>
                <a:path w="436245" h="457834">
                  <a:moveTo>
                    <a:pt x="268381" y="0"/>
                  </a:moveTo>
                  <a:lnTo>
                    <a:pt x="163111" y="131815"/>
                  </a:lnTo>
                  <a:lnTo>
                    <a:pt x="275921" y="131815"/>
                  </a:lnTo>
                  <a:lnTo>
                    <a:pt x="268381" y="0"/>
                  </a:lnTo>
                  <a:close/>
                </a:path>
              </a:pathLst>
            </a:custGeom>
            <a:solidFill>
              <a:srgbClr val="003399"/>
            </a:solidFill>
          </p:spPr>
          <p:txBody>
            <a:bodyPr wrap="square" lIns="0" tIns="0" rIns="0" bIns="0" rtlCol="0"/>
            <a:lstStyle/>
            <a:p>
              <a:endParaRPr/>
            </a:p>
          </p:txBody>
        </p:sp>
        <p:sp>
          <p:nvSpPr>
            <p:cNvPr id="46" name="object 49">
              <a:extLst>
                <a:ext uri="{FF2B5EF4-FFF2-40B4-BE49-F238E27FC236}">
                  <a16:creationId xmlns:a16="http://schemas.microsoft.com/office/drawing/2014/main" xmlns="" id="{4F16AFF3-BC69-4EC2-98B3-A7689539160F}"/>
                </a:ext>
              </a:extLst>
            </p:cNvPr>
            <p:cNvSpPr/>
            <p:nvPr/>
          </p:nvSpPr>
          <p:spPr>
            <a:xfrm>
              <a:off x="8916999" y="15507118"/>
              <a:ext cx="448309" cy="455295"/>
            </a:xfrm>
            <a:custGeom>
              <a:avLst/>
              <a:gdLst/>
              <a:ahLst/>
              <a:cxnLst/>
              <a:rect l="l" t="t" r="r" b="b"/>
              <a:pathLst>
                <a:path w="448309" h="455294">
                  <a:moveTo>
                    <a:pt x="140092" y="0"/>
                  </a:moveTo>
                  <a:lnTo>
                    <a:pt x="149926" y="168430"/>
                  </a:lnTo>
                  <a:lnTo>
                    <a:pt x="0" y="245596"/>
                  </a:lnTo>
                  <a:lnTo>
                    <a:pt x="163211" y="288225"/>
                  </a:lnTo>
                  <a:lnTo>
                    <a:pt x="190260" y="454763"/>
                  </a:lnTo>
                  <a:lnTo>
                    <a:pt x="281189" y="312685"/>
                  </a:lnTo>
                  <a:lnTo>
                    <a:pt x="426855" y="312685"/>
                  </a:lnTo>
                  <a:lnTo>
                    <a:pt x="341007" y="207884"/>
                  </a:lnTo>
                  <a:lnTo>
                    <a:pt x="385954" y="118857"/>
                  </a:lnTo>
                  <a:lnTo>
                    <a:pt x="259837" y="118857"/>
                  </a:lnTo>
                  <a:lnTo>
                    <a:pt x="140092" y="0"/>
                  </a:lnTo>
                  <a:close/>
                </a:path>
                <a:path w="448309" h="455294">
                  <a:moveTo>
                    <a:pt x="426855" y="312685"/>
                  </a:moveTo>
                  <a:lnTo>
                    <a:pt x="281189" y="312685"/>
                  </a:lnTo>
                  <a:lnTo>
                    <a:pt x="448078" y="338594"/>
                  </a:lnTo>
                  <a:lnTo>
                    <a:pt x="426855" y="312685"/>
                  </a:lnTo>
                  <a:close/>
                </a:path>
                <a:path w="448309" h="455294">
                  <a:moveTo>
                    <a:pt x="416959" y="57447"/>
                  </a:moveTo>
                  <a:lnTo>
                    <a:pt x="259837" y="118857"/>
                  </a:lnTo>
                  <a:lnTo>
                    <a:pt x="385954" y="118857"/>
                  </a:lnTo>
                  <a:lnTo>
                    <a:pt x="416959" y="57447"/>
                  </a:lnTo>
                  <a:close/>
                </a:path>
              </a:pathLst>
            </a:custGeom>
            <a:solidFill>
              <a:srgbClr val="003399"/>
            </a:solidFill>
          </p:spPr>
          <p:txBody>
            <a:bodyPr wrap="square" lIns="0" tIns="0" rIns="0" bIns="0" rtlCol="0"/>
            <a:lstStyle/>
            <a:p>
              <a:endParaRPr/>
            </a:p>
          </p:txBody>
        </p:sp>
        <p:sp>
          <p:nvSpPr>
            <p:cNvPr id="47" name="object 50">
              <a:extLst>
                <a:ext uri="{FF2B5EF4-FFF2-40B4-BE49-F238E27FC236}">
                  <a16:creationId xmlns:a16="http://schemas.microsoft.com/office/drawing/2014/main" xmlns="" id="{AB3826AC-D6A4-4093-A5D5-DD70EA767677}"/>
                </a:ext>
              </a:extLst>
            </p:cNvPr>
            <p:cNvSpPr/>
            <p:nvPr/>
          </p:nvSpPr>
          <p:spPr>
            <a:xfrm>
              <a:off x="7461848" y="16379815"/>
              <a:ext cx="457834" cy="436245"/>
            </a:xfrm>
            <a:custGeom>
              <a:avLst/>
              <a:gdLst/>
              <a:ahLst/>
              <a:cxnLst/>
              <a:rect l="l" t="t" r="r" b="b"/>
              <a:pathLst>
                <a:path w="457834" h="436244">
                  <a:moveTo>
                    <a:pt x="85903" y="1549"/>
                  </a:moveTo>
                  <a:lnTo>
                    <a:pt x="130701" y="164258"/>
                  </a:lnTo>
                  <a:lnTo>
                    <a:pt x="0" y="271003"/>
                  </a:lnTo>
                  <a:lnTo>
                    <a:pt x="168539" y="278592"/>
                  </a:lnTo>
                  <a:lnTo>
                    <a:pt x="229597" y="436057"/>
                  </a:lnTo>
                  <a:lnTo>
                    <a:pt x="289155" y="277972"/>
                  </a:lnTo>
                  <a:lnTo>
                    <a:pt x="457477" y="268540"/>
                  </a:lnTo>
                  <a:lnTo>
                    <a:pt x="325669" y="163077"/>
                  </a:lnTo>
                  <a:lnTo>
                    <a:pt x="344266" y="92738"/>
                  </a:lnTo>
                  <a:lnTo>
                    <a:pt x="227729" y="92738"/>
                  </a:lnTo>
                  <a:lnTo>
                    <a:pt x="85903" y="1549"/>
                  </a:lnTo>
                  <a:close/>
                </a:path>
                <a:path w="457834" h="436244">
                  <a:moveTo>
                    <a:pt x="368784" y="0"/>
                  </a:moveTo>
                  <a:lnTo>
                    <a:pt x="227729" y="92738"/>
                  </a:lnTo>
                  <a:lnTo>
                    <a:pt x="344266" y="92738"/>
                  </a:lnTo>
                  <a:lnTo>
                    <a:pt x="368784" y="0"/>
                  </a:lnTo>
                  <a:close/>
                </a:path>
              </a:pathLst>
            </a:custGeom>
            <a:solidFill>
              <a:srgbClr val="003399"/>
            </a:solidFill>
          </p:spPr>
          <p:txBody>
            <a:bodyPr wrap="square" lIns="0" tIns="0" rIns="0" bIns="0" rtlCol="0"/>
            <a:lstStyle/>
            <a:p>
              <a:endParaRPr/>
            </a:p>
          </p:txBody>
        </p:sp>
        <p:sp>
          <p:nvSpPr>
            <p:cNvPr id="48" name="object 51">
              <a:extLst>
                <a:ext uri="{FF2B5EF4-FFF2-40B4-BE49-F238E27FC236}">
                  <a16:creationId xmlns:a16="http://schemas.microsoft.com/office/drawing/2014/main" xmlns="" id="{D6AEFD08-EE94-4C21-8C4B-B8E16F7F8166}"/>
                </a:ext>
              </a:extLst>
            </p:cNvPr>
            <p:cNvSpPr/>
            <p:nvPr/>
          </p:nvSpPr>
          <p:spPr>
            <a:xfrm>
              <a:off x="6615689" y="16115360"/>
              <a:ext cx="454659" cy="448945"/>
            </a:xfrm>
            <a:custGeom>
              <a:avLst/>
              <a:gdLst/>
              <a:ahLst/>
              <a:cxnLst/>
              <a:rect l="l" t="t" r="r" b="b"/>
              <a:pathLst>
                <a:path w="454659" h="448944">
                  <a:moveTo>
                    <a:pt x="207951" y="0"/>
                  </a:moveTo>
                  <a:lnTo>
                    <a:pt x="166411" y="163588"/>
                  </a:lnTo>
                  <a:lnTo>
                    <a:pt x="0" y="191516"/>
                  </a:lnTo>
                  <a:lnTo>
                    <a:pt x="142638" y="281708"/>
                  </a:lnTo>
                  <a:lnTo>
                    <a:pt x="117793" y="448631"/>
                  </a:lnTo>
                  <a:lnTo>
                    <a:pt x="247808" y="340865"/>
                  </a:lnTo>
                  <a:lnTo>
                    <a:pt x="368936" y="340865"/>
                  </a:lnTo>
                  <a:lnTo>
                    <a:pt x="336425" y="259066"/>
                  </a:lnTo>
                  <a:lnTo>
                    <a:pt x="443896" y="149490"/>
                  </a:lnTo>
                  <a:lnTo>
                    <a:pt x="286081" y="149490"/>
                  </a:lnTo>
                  <a:lnTo>
                    <a:pt x="207951" y="0"/>
                  </a:lnTo>
                  <a:close/>
                </a:path>
                <a:path w="454659" h="448944">
                  <a:moveTo>
                    <a:pt x="368936" y="340865"/>
                  </a:moveTo>
                  <a:lnTo>
                    <a:pt x="247808" y="340865"/>
                  </a:lnTo>
                  <a:lnTo>
                    <a:pt x="398731" y="415828"/>
                  </a:lnTo>
                  <a:lnTo>
                    <a:pt x="368936" y="340865"/>
                  </a:lnTo>
                  <a:close/>
                </a:path>
                <a:path w="454659" h="448944">
                  <a:moveTo>
                    <a:pt x="454511" y="138668"/>
                  </a:moveTo>
                  <a:lnTo>
                    <a:pt x="286081" y="149490"/>
                  </a:lnTo>
                  <a:lnTo>
                    <a:pt x="443896" y="149490"/>
                  </a:lnTo>
                  <a:lnTo>
                    <a:pt x="454511" y="138668"/>
                  </a:lnTo>
                  <a:close/>
                </a:path>
              </a:pathLst>
            </a:custGeom>
            <a:solidFill>
              <a:srgbClr val="003399"/>
            </a:solidFill>
          </p:spPr>
          <p:txBody>
            <a:bodyPr wrap="square" lIns="0" tIns="0" rIns="0" bIns="0" rtlCol="0"/>
            <a:lstStyle/>
            <a:p>
              <a:endParaRPr/>
            </a:p>
          </p:txBody>
        </p:sp>
        <p:sp>
          <p:nvSpPr>
            <p:cNvPr id="49" name="object 52">
              <a:extLst>
                <a:ext uri="{FF2B5EF4-FFF2-40B4-BE49-F238E27FC236}">
                  <a16:creationId xmlns:a16="http://schemas.microsoft.com/office/drawing/2014/main" xmlns="" id="{15EC5468-4916-4C2C-93AA-542FC6DEE929}"/>
                </a:ext>
              </a:extLst>
            </p:cNvPr>
            <p:cNvSpPr/>
            <p:nvPr/>
          </p:nvSpPr>
          <p:spPr>
            <a:xfrm>
              <a:off x="6026109" y="15526494"/>
              <a:ext cx="446405" cy="455930"/>
            </a:xfrm>
            <a:custGeom>
              <a:avLst/>
              <a:gdLst/>
              <a:ahLst/>
              <a:cxnLst/>
              <a:rect l="l" t="t" r="r" b="b"/>
              <a:pathLst>
                <a:path w="446404" h="455930">
                  <a:moveTo>
                    <a:pt x="279964" y="315902"/>
                  </a:moveTo>
                  <a:lnTo>
                    <a:pt x="166378" y="315902"/>
                  </a:lnTo>
                  <a:lnTo>
                    <a:pt x="260389" y="455826"/>
                  </a:lnTo>
                  <a:lnTo>
                    <a:pt x="279964" y="315902"/>
                  </a:lnTo>
                  <a:close/>
                </a:path>
                <a:path w="446404" h="455930">
                  <a:moveTo>
                    <a:pt x="24769" y="63729"/>
                  </a:moveTo>
                  <a:lnTo>
                    <a:pt x="104181" y="212550"/>
                  </a:lnTo>
                  <a:lnTo>
                    <a:pt x="0" y="345413"/>
                  </a:lnTo>
                  <a:lnTo>
                    <a:pt x="166378" y="315902"/>
                  </a:lnTo>
                  <a:lnTo>
                    <a:pt x="279964" y="315902"/>
                  </a:lnTo>
                  <a:lnTo>
                    <a:pt x="283760" y="288761"/>
                  </a:lnTo>
                  <a:lnTo>
                    <a:pt x="445992" y="242455"/>
                  </a:lnTo>
                  <a:lnTo>
                    <a:pt x="294223" y="168614"/>
                  </a:lnTo>
                  <a:lnTo>
                    <a:pt x="295909" y="121663"/>
                  </a:lnTo>
                  <a:lnTo>
                    <a:pt x="183257" y="121663"/>
                  </a:lnTo>
                  <a:lnTo>
                    <a:pt x="24769" y="63729"/>
                  </a:lnTo>
                  <a:close/>
                </a:path>
                <a:path w="446404" h="455930">
                  <a:moveTo>
                    <a:pt x="300279" y="0"/>
                  </a:moveTo>
                  <a:lnTo>
                    <a:pt x="183257" y="121663"/>
                  </a:lnTo>
                  <a:lnTo>
                    <a:pt x="295909" y="121663"/>
                  </a:lnTo>
                  <a:lnTo>
                    <a:pt x="300279" y="0"/>
                  </a:lnTo>
                  <a:close/>
                </a:path>
              </a:pathLst>
            </a:custGeom>
            <a:solidFill>
              <a:srgbClr val="003399"/>
            </a:solidFill>
          </p:spPr>
          <p:txBody>
            <a:bodyPr wrap="square" lIns="0" tIns="0" rIns="0" bIns="0" rtlCol="0"/>
            <a:lstStyle/>
            <a:p>
              <a:endParaRPr/>
            </a:p>
          </p:txBody>
        </p:sp>
        <p:sp>
          <p:nvSpPr>
            <p:cNvPr id="50" name="object 53">
              <a:extLst>
                <a:ext uri="{FF2B5EF4-FFF2-40B4-BE49-F238E27FC236}">
                  <a16:creationId xmlns:a16="http://schemas.microsoft.com/office/drawing/2014/main" xmlns="" id="{045C5A59-0C89-44D4-86DD-7A8BC9C5A20D}"/>
                </a:ext>
              </a:extLst>
            </p:cNvPr>
            <p:cNvSpPr/>
            <p:nvPr/>
          </p:nvSpPr>
          <p:spPr>
            <a:xfrm>
              <a:off x="5753134" y="14655737"/>
              <a:ext cx="436245" cy="457834"/>
            </a:xfrm>
            <a:custGeom>
              <a:avLst/>
              <a:gdLst/>
              <a:ahLst/>
              <a:cxnLst/>
              <a:rect l="l" t="t" r="r" b="b"/>
              <a:pathLst>
                <a:path w="436245" h="457834">
                  <a:moveTo>
                    <a:pt x="165054" y="0"/>
                  </a:moveTo>
                  <a:lnTo>
                    <a:pt x="157456" y="168572"/>
                  </a:lnTo>
                  <a:lnTo>
                    <a:pt x="0" y="229655"/>
                  </a:lnTo>
                  <a:lnTo>
                    <a:pt x="158152" y="289189"/>
                  </a:lnTo>
                  <a:lnTo>
                    <a:pt x="167701" y="457527"/>
                  </a:lnTo>
                  <a:lnTo>
                    <a:pt x="273013" y="325711"/>
                  </a:lnTo>
                  <a:lnTo>
                    <a:pt x="407849" y="325711"/>
                  </a:lnTo>
                  <a:lnTo>
                    <a:pt x="343319" y="227704"/>
                  </a:lnTo>
                  <a:lnTo>
                    <a:pt x="405576" y="130743"/>
                  </a:lnTo>
                  <a:lnTo>
                    <a:pt x="271840" y="130743"/>
                  </a:lnTo>
                  <a:lnTo>
                    <a:pt x="165054" y="0"/>
                  </a:lnTo>
                  <a:close/>
                </a:path>
                <a:path w="436245" h="457834">
                  <a:moveTo>
                    <a:pt x="407849" y="325711"/>
                  </a:moveTo>
                  <a:lnTo>
                    <a:pt x="273013" y="325711"/>
                  </a:lnTo>
                  <a:lnTo>
                    <a:pt x="436116" y="368642"/>
                  </a:lnTo>
                  <a:lnTo>
                    <a:pt x="407849" y="325711"/>
                  </a:lnTo>
                  <a:close/>
                </a:path>
                <a:path w="436245" h="457834">
                  <a:moveTo>
                    <a:pt x="434432" y="85802"/>
                  </a:moveTo>
                  <a:lnTo>
                    <a:pt x="271840" y="130743"/>
                  </a:lnTo>
                  <a:lnTo>
                    <a:pt x="405576" y="130743"/>
                  </a:lnTo>
                  <a:lnTo>
                    <a:pt x="434432" y="85802"/>
                  </a:lnTo>
                  <a:close/>
                </a:path>
              </a:pathLst>
            </a:custGeom>
            <a:solidFill>
              <a:srgbClr val="003399"/>
            </a:solidFill>
          </p:spPr>
          <p:txBody>
            <a:bodyPr wrap="square" lIns="0" tIns="0" rIns="0" bIns="0" rtlCol="0"/>
            <a:lstStyle/>
            <a:p>
              <a:endParaRPr/>
            </a:p>
          </p:txBody>
        </p:sp>
        <p:sp>
          <p:nvSpPr>
            <p:cNvPr id="51" name="object 54">
              <a:extLst>
                <a:ext uri="{FF2B5EF4-FFF2-40B4-BE49-F238E27FC236}">
                  <a16:creationId xmlns:a16="http://schemas.microsoft.com/office/drawing/2014/main" xmlns="" id="{7429775B-1CA4-473B-A128-A9043A379621}"/>
                </a:ext>
              </a:extLst>
            </p:cNvPr>
            <p:cNvSpPr/>
            <p:nvPr/>
          </p:nvSpPr>
          <p:spPr>
            <a:xfrm>
              <a:off x="6008823" y="13803110"/>
              <a:ext cx="448309" cy="455295"/>
            </a:xfrm>
            <a:custGeom>
              <a:avLst/>
              <a:gdLst/>
              <a:ahLst/>
              <a:cxnLst/>
              <a:rect l="l" t="t" r="r" b="b"/>
              <a:pathLst>
                <a:path w="448310" h="455294">
                  <a:moveTo>
                    <a:pt x="301553" y="336107"/>
                  </a:moveTo>
                  <a:lnTo>
                    <a:pt x="188727" y="336107"/>
                  </a:lnTo>
                  <a:lnTo>
                    <a:pt x="308681" y="454721"/>
                  </a:lnTo>
                  <a:lnTo>
                    <a:pt x="301553" y="336107"/>
                  </a:lnTo>
                  <a:close/>
                </a:path>
                <a:path w="448310" h="455294">
                  <a:moveTo>
                    <a:pt x="0" y="116687"/>
                  </a:moveTo>
                  <a:lnTo>
                    <a:pt x="107372" y="247171"/>
                  </a:lnTo>
                  <a:lnTo>
                    <a:pt x="31672" y="397818"/>
                  </a:lnTo>
                  <a:lnTo>
                    <a:pt x="188727" y="336107"/>
                  </a:lnTo>
                  <a:lnTo>
                    <a:pt x="301553" y="336107"/>
                  </a:lnTo>
                  <a:lnTo>
                    <a:pt x="298554" y="286190"/>
                  </a:lnTo>
                  <a:lnTo>
                    <a:pt x="448304" y="208730"/>
                  </a:lnTo>
                  <a:lnTo>
                    <a:pt x="284908" y="166528"/>
                  </a:lnTo>
                  <a:lnTo>
                    <a:pt x="280924" y="142261"/>
                  </a:lnTo>
                  <a:lnTo>
                    <a:pt x="166931" y="142261"/>
                  </a:lnTo>
                  <a:lnTo>
                    <a:pt x="0" y="116687"/>
                  </a:lnTo>
                  <a:close/>
                </a:path>
                <a:path w="448310" h="455294">
                  <a:moveTo>
                    <a:pt x="257567" y="0"/>
                  </a:moveTo>
                  <a:lnTo>
                    <a:pt x="166931" y="142261"/>
                  </a:lnTo>
                  <a:lnTo>
                    <a:pt x="280924" y="142261"/>
                  </a:lnTo>
                  <a:lnTo>
                    <a:pt x="257567" y="0"/>
                  </a:lnTo>
                  <a:close/>
                </a:path>
              </a:pathLst>
            </a:custGeom>
            <a:solidFill>
              <a:srgbClr val="003399"/>
            </a:solidFill>
          </p:spPr>
          <p:txBody>
            <a:bodyPr wrap="square" lIns="0" tIns="0" rIns="0" bIns="0" rtlCol="0"/>
            <a:lstStyle/>
            <a:p>
              <a:endParaRPr/>
            </a:p>
          </p:txBody>
        </p:sp>
        <p:sp>
          <p:nvSpPr>
            <p:cNvPr id="52" name="object 55">
              <a:extLst>
                <a:ext uri="{FF2B5EF4-FFF2-40B4-BE49-F238E27FC236}">
                  <a16:creationId xmlns:a16="http://schemas.microsoft.com/office/drawing/2014/main" xmlns="" id="{8273EBF7-479A-4244-A81F-88FC70D06340}"/>
                </a:ext>
              </a:extLst>
            </p:cNvPr>
            <p:cNvSpPr/>
            <p:nvPr/>
          </p:nvSpPr>
          <p:spPr>
            <a:xfrm>
              <a:off x="6607430" y="13204825"/>
              <a:ext cx="455295" cy="447675"/>
            </a:xfrm>
            <a:custGeom>
              <a:avLst/>
              <a:gdLst/>
              <a:ahLst/>
              <a:cxnLst/>
              <a:rect l="l" t="t" r="r" b="b"/>
              <a:pathLst>
                <a:path w="455295" h="447675">
                  <a:moveTo>
                    <a:pt x="114308" y="0"/>
                  </a:moveTo>
                  <a:lnTo>
                    <a:pt x="141315" y="166813"/>
                  </a:lnTo>
                  <a:lnTo>
                    <a:pt x="0" y="258781"/>
                  </a:lnTo>
                  <a:lnTo>
                    <a:pt x="166746" y="284598"/>
                  </a:lnTo>
                  <a:lnTo>
                    <a:pt x="210598" y="447508"/>
                  </a:lnTo>
                  <a:lnTo>
                    <a:pt x="286776" y="296853"/>
                  </a:lnTo>
                  <a:lnTo>
                    <a:pt x="446576" y="296853"/>
                  </a:lnTo>
                  <a:lnTo>
                    <a:pt x="335286" y="186582"/>
                  </a:lnTo>
                  <a:lnTo>
                    <a:pt x="366021" y="106183"/>
                  </a:lnTo>
                  <a:lnTo>
                    <a:pt x="245605" y="106183"/>
                  </a:lnTo>
                  <a:lnTo>
                    <a:pt x="114308" y="0"/>
                  </a:lnTo>
                  <a:close/>
                </a:path>
                <a:path w="455295" h="447675">
                  <a:moveTo>
                    <a:pt x="446576" y="296853"/>
                  </a:moveTo>
                  <a:lnTo>
                    <a:pt x="286776" y="296853"/>
                  </a:lnTo>
                  <a:lnTo>
                    <a:pt x="455140" y="305339"/>
                  </a:lnTo>
                  <a:lnTo>
                    <a:pt x="446576" y="296853"/>
                  </a:lnTo>
                  <a:close/>
                </a:path>
                <a:path w="455295" h="447675">
                  <a:moveTo>
                    <a:pt x="395539" y="28966"/>
                  </a:moveTo>
                  <a:lnTo>
                    <a:pt x="245605" y="106183"/>
                  </a:lnTo>
                  <a:lnTo>
                    <a:pt x="366021" y="106183"/>
                  </a:lnTo>
                  <a:lnTo>
                    <a:pt x="395539" y="28966"/>
                  </a:lnTo>
                  <a:close/>
                </a:path>
              </a:pathLst>
            </a:custGeom>
            <a:solidFill>
              <a:srgbClr val="003399"/>
            </a:solidFill>
          </p:spPr>
          <p:txBody>
            <a:bodyPr wrap="square" lIns="0" tIns="0" rIns="0" bIns="0" rtlCol="0"/>
            <a:lstStyle/>
            <a:p>
              <a:endParaRPr/>
            </a:p>
          </p:txBody>
        </p:sp>
        <p:sp>
          <p:nvSpPr>
            <p:cNvPr id="53" name="object 56">
              <a:extLst>
                <a:ext uri="{FF2B5EF4-FFF2-40B4-BE49-F238E27FC236}">
                  <a16:creationId xmlns:a16="http://schemas.microsoft.com/office/drawing/2014/main" xmlns="" id="{EF64CF7E-674D-4B6E-8FEC-A9EC19FD6BC3}"/>
                </a:ext>
              </a:extLst>
            </p:cNvPr>
            <p:cNvSpPr/>
            <p:nvPr/>
          </p:nvSpPr>
          <p:spPr>
            <a:xfrm>
              <a:off x="6531439" y="13210486"/>
              <a:ext cx="3078385" cy="3726956"/>
            </a:xfrm>
            <a:prstGeom prst="rect">
              <a:avLst/>
            </a:prstGeom>
            <a:blipFill>
              <a:blip r:embed="rId3" cstate="print"/>
              <a:stretch>
                <a:fillRect/>
              </a:stretch>
            </a:blipFill>
          </p:spPr>
          <p:txBody>
            <a:bodyPr wrap="square" lIns="0" tIns="0" rIns="0" bIns="0" rtlCol="0"/>
            <a:lstStyle/>
            <a:p>
              <a:endParaRPr/>
            </a:p>
          </p:txBody>
        </p:sp>
      </p:grpSp>
    </p:spTree>
    <p:extLst>
      <p:ext uri="{BB962C8B-B14F-4D97-AF65-F5344CB8AC3E}">
        <p14:creationId xmlns:p14="http://schemas.microsoft.com/office/powerpoint/2010/main" val="635183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Diapositiva titolo">
    <p:bg>
      <p:bgPr>
        <a:solidFill>
          <a:srgbClr val="003399"/>
        </a:solidFill>
        <a:effectLst/>
      </p:bgPr>
    </p:bg>
    <p:spTree>
      <p:nvGrpSpPr>
        <p:cNvPr id="1" name=""/>
        <p:cNvGrpSpPr/>
        <p:nvPr/>
      </p:nvGrpSpPr>
      <p:grpSpPr>
        <a:xfrm>
          <a:off x="0" y="0"/>
          <a:ext cx="0" cy="0"/>
          <a:chOff x="0" y="0"/>
          <a:chExt cx="0" cy="0"/>
        </a:xfrm>
      </p:grpSpPr>
      <p:sp>
        <p:nvSpPr>
          <p:cNvPr id="12" name="Rettangolo 11">
            <a:extLst>
              <a:ext uri="{FF2B5EF4-FFF2-40B4-BE49-F238E27FC236}">
                <a16:creationId xmlns:a16="http://schemas.microsoft.com/office/drawing/2014/main" xmlns="" id="{512CA09D-EEF9-4733-9E0D-8C36FB3FEF17}"/>
              </a:ext>
            </a:extLst>
          </p:cNvPr>
          <p:cNvSpPr/>
          <p:nvPr userDrawn="1"/>
        </p:nvSpPr>
        <p:spPr>
          <a:xfrm>
            <a:off x="0" y="844141"/>
            <a:ext cx="12192000" cy="403781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Date Placeholder 3"/>
          <p:cNvSpPr>
            <a:spLocks noGrp="1"/>
          </p:cNvSpPr>
          <p:nvPr>
            <p:ph type="dt" sz="half" idx="10"/>
          </p:nvPr>
        </p:nvSpPr>
        <p:spPr/>
        <p:txBody>
          <a:bodyPr/>
          <a:lstStyle>
            <a:lvl1pPr>
              <a:defRPr>
                <a:latin typeface="Helvetica LT Std Cond" panose="020B0506020202030204" pitchFamily="34" charset="0"/>
              </a:defRPr>
            </a:lvl1pPr>
          </a:lstStyle>
          <a:p>
            <a:r>
              <a:rPr lang="it-IT"/>
              <a:t>30/09/2021</a:t>
            </a:r>
            <a:endParaRPr lang="en-US" dirty="0"/>
          </a:p>
        </p:txBody>
      </p:sp>
      <p:sp>
        <p:nvSpPr>
          <p:cNvPr id="5" name="Footer Placeholder 4"/>
          <p:cNvSpPr>
            <a:spLocks noGrp="1"/>
          </p:cNvSpPr>
          <p:nvPr>
            <p:ph type="ftr" sz="quarter" idx="11"/>
          </p:nvPr>
        </p:nvSpPr>
        <p:spPr/>
        <p:txBody>
          <a:bodyPr/>
          <a:lstStyle>
            <a:lvl1pPr>
              <a:defRPr>
                <a:latin typeface="Helvetica LT Std Cond" panose="020B0506020202030204" pitchFamily="34" charset="0"/>
              </a:defRPr>
            </a:lvl1pPr>
          </a:lstStyle>
          <a:p>
            <a:r>
              <a:rPr lang="it-IT"/>
              <a:t>AGENZIA DELLE DOGANE E DEI MONOPOLI – La posizione doganale delle unità da diporto unionali ed extraunionali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cxnSp>
        <p:nvCxnSpPr>
          <p:cNvPr id="15" name="Connettore diritto 14">
            <a:extLst>
              <a:ext uri="{FF2B5EF4-FFF2-40B4-BE49-F238E27FC236}">
                <a16:creationId xmlns:a16="http://schemas.microsoft.com/office/drawing/2014/main" xmlns="" id="{5186DD1E-A056-4342-BE80-FF20A2600F78}"/>
              </a:ext>
            </a:extLst>
          </p:cNvPr>
          <p:cNvCxnSpPr>
            <a:cxnSpLocks/>
          </p:cNvCxnSpPr>
          <p:nvPr userDrawn="1"/>
        </p:nvCxnSpPr>
        <p:spPr>
          <a:xfrm>
            <a:off x="5736771" y="4865913"/>
            <a:ext cx="0" cy="1147945"/>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8" name="Connettore diritto 17">
            <a:extLst>
              <a:ext uri="{FF2B5EF4-FFF2-40B4-BE49-F238E27FC236}">
                <a16:creationId xmlns:a16="http://schemas.microsoft.com/office/drawing/2014/main" xmlns="" id="{A0DA35CE-634A-41AD-8643-F468F576040E}"/>
              </a:ext>
            </a:extLst>
          </p:cNvPr>
          <p:cNvCxnSpPr>
            <a:cxnSpLocks/>
          </p:cNvCxnSpPr>
          <p:nvPr userDrawn="1"/>
        </p:nvCxnSpPr>
        <p:spPr>
          <a:xfrm>
            <a:off x="5736771" y="348342"/>
            <a:ext cx="0" cy="685801"/>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pic>
        <p:nvPicPr>
          <p:cNvPr id="9" name="Picture 8">
            <a:extLst>
              <a:ext uri="{FF2B5EF4-FFF2-40B4-BE49-F238E27FC236}">
                <a16:creationId xmlns:a16="http://schemas.microsoft.com/office/drawing/2014/main" xmlns="" id="{4C5F7654-60EA-40E7-8A0E-93CF8B3C8F6D}"/>
              </a:ext>
            </a:extLst>
          </p:cNvPr>
          <p:cNvPicPr>
            <a:picLocks noChangeAspect="1"/>
          </p:cNvPicPr>
          <p:nvPr userDrawn="1"/>
        </p:nvPicPr>
        <p:blipFill>
          <a:blip r:embed="rId2"/>
          <a:stretch>
            <a:fillRect/>
          </a:stretch>
        </p:blipFill>
        <p:spPr>
          <a:xfrm>
            <a:off x="3078355" y="1407348"/>
            <a:ext cx="6981885" cy="2911396"/>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olo e contenuto">
    <p:bg>
      <p:bgPr>
        <a:solidFill>
          <a:schemeClr val="tx1"/>
        </a:solidFill>
        <a:effectLst/>
      </p:bgPr>
    </p:bg>
    <p:spTree>
      <p:nvGrpSpPr>
        <p:cNvPr id="1" name=""/>
        <p:cNvGrpSpPr/>
        <p:nvPr/>
      </p:nvGrpSpPr>
      <p:grpSpPr>
        <a:xfrm>
          <a:off x="0" y="0"/>
          <a:ext cx="0" cy="0"/>
          <a:chOff x="0" y="0"/>
          <a:chExt cx="0" cy="0"/>
        </a:xfrm>
      </p:grpSpPr>
      <p:pic>
        <p:nvPicPr>
          <p:cNvPr id="24" name="Immagine 23">
            <a:extLst>
              <a:ext uri="{FF2B5EF4-FFF2-40B4-BE49-F238E27FC236}">
                <a16:creationId xmlns:a16="http://schemas.microsoft.com/office/drawing/2014/main" xmlns="" id="{7122C3BE-8235-4CCD-BB14-25E40BA64D0A}"/>
              </a:ext>
            </a:extLst>
          </p:cNvPr>
          <p:cNvPicPr>
            <a:picLocks noChangeAspect="1"/>
          </p:cNvPicPr>
          <p:nvPr userDrawn="1"/>
        </p:nvPicPr>
        <p:blipFill>
          <a:blip r:embed="rId2"/>
          <a:stretch>
            <a:fillRect/>
          </a:stretch>
        </p:blipFill>
        <p:spPr>
          <a:xfrm rot="19703064">
            <a:off x="10231893" y="2407144"/>
            <a:ext cx="6162675" cy="5905500"/>
          </a:xfrm>
          <a:prstGeom prst="rect">
            <a:avLst/>
          </a:prstGeom>
        </p:spPr>
      </p:pic>
      <p:sp>
        <p:nvSpPr>
          <p:cNvPr id="4" name="Date Placeholder 3"/>
          <p:cNvSpPr>
            <a:spLocks noGrp="1"/>
          </p:cNvSpPr>
          <p:nvPr>
            <p:ph type="dt" sz="half" idx="10"/>
          </p:nvPr>
        </p:nvSpPr>
        <p:spPr>
          <a:xfrm>
            <a:off x="9334626" y="6259082"/>
            <a:ext cx="1343706" cy="365125"/>
          </a:xfrm>
        </p:spPr>
        <p:txBody>
          <a:bodyPr/>
          <a:lstStyle>
            <a:lvl1pPr>
              <a:defRPr>
                <a:solidFill>
                  <a:srgbClr val="003399"/>
                </a:solidFill>
              </a:defRPr>
            </a:lvl1pPr>
          </a:lstStyle>
          <a:p>
            <a:r>
              <a:rPr lang="it-IT"/>
              <a:t>30/09/2021</a:t>
            </a:r>
            <a:endParaRPr lang="en-US" dirty="0"/>
          </a:p>
        </p:txBody>
      </p:sp>
      <p:sp>
        <p:nvSpPr>
          <p:cNvPr id="5" name="Footer Placeholder 4"/>
          <p:cNvSpPr>
            <a:spLocks noGrp="1"/>
          </p:cNvSpPr>
          <p:nvPr>
            <p:ph type="ftr" sz="quarter" idx="11"/>
          </p:nvPr>
        </p:nvSpPr>
        <p:spPr>
          <a:xfrm>
            <a:off x="451514" y="6259082"/>
            <a:ext cx="8644320" cy="365125"/>
          </a:xfrm>
        </p:spPr>
        <p:txBody>
          <a:bodyPr/>
          <a:lstStyle>
            <a:lvl1pPr>
              <a:defRPr>
                <a:solidFill>
                  <a:srgbClr val="003399"/>
                </a:solidFill>
              </a:defRPr>
            </a:lvl1pPr>
          </a:lstStyle>
          <a:p>
            <a:r>
              <a:rPr lang="it-IT"/>
              <a:t>AGENZIA DELLE DOGANE E DEI MONOPOLI – La posizione doganale delle unità da diporto unionali ed extraunionali  </a:t>
            </a:r>
            <a:endParaRPr lang="en-US" dirty="0"/>
          </a:p>
        </p:txBody>
      </p:sp>
      <p:sp>
        <p:nvSpPr>
          <p:cNvPr id="6" name="Slide Number Placeholder 5"/>
          <p:cNvSpPr>
            <a:spLocks noGrp="1"/>
          </p:cNvSpPr>
          <p:nvPr>
            <p:ph type="sldNum" sz="quarter" idx="12"/>
          </p:nvPr>
        </p:nvSpPr>
        <p:spPr>
          <a:xfrm>
            <a:off x="10678331" y="6133608"/>
            <a:ext cx="1062155" cy="490599"/>
          </a:xfrm>
        </p:spPr>
        <p:txBody>
          <a:bodyPr/>
          <a:lstStyle>
            <a:lvl1pPr>
              <a:defRPr>
                <a:solidFill>
                  <a:srgbClr val="003399"/>
                </a:solidFill>
              </a:defRPr>
            </a:lvl1pPr>
          </a:lstStyle>
          <a:p>
            <a:fld id="{D57F1E4F-1CFF-5643-939E-217C01CDF565}" type="slidenum">
              <a:rPr lang="en-US" smtClean="0"/>
              <a:pPr/>
              <a:t>‹N›</a:t>
            </a:fld>
            <a:endParaRPr lang="en-US" dirty="0"/>
          </a:p>
        </p:txBody>
      </p:sp>
      <p:cxnSp>
        <p:nvCxnSpPr>
          <p:cNvPr id="15" name="Connettore diritto 14">
            <a:extLst>
              <a:ext uri="{FF2B5EF4-FFF2-40B4-BE49-F238E27FC236}">
                <a16:creationId xmlns:a16="http://schemas.microsoft.com/office/drawing/2014/main" xmlns="" id="{9F1A3202-618A-46CB-812C-07A7E7A50F67}"/>
              </a:ext>
            </a:extLst>
          </p:cNvPr>
          <p:cNvCxnSpPr>
            <a:cxnSpLocks/>
          </p:cNvCxnSpPr>
          <p:nvPr userDrawn="1"/>
        </p:nvCxnSpPr>
        <p:spPr>
          <a:xfrm>
            <a:off x="239485" y="6111837"/>
            <a:ext cx="11501001" cy="0"/>
          </a:xfrm>
          <a:prstGeom prst="line">
            <a:avLst/>
          </a:prstGeom>
          <a:ln w="28575">
            <a:solidFill>
              <a:srgbClr val="003399"/>
            </a:solidFill>
          </a:ln>
        </p:spPr>
        <p:style>
          <a:lnRef idx="1">
            <a:schemeClr val="dk1"/>
          </a:lnRef>
          <a:fillRef idx="0">
            <a:schemeClr val="dk1"/>
          </a:fillRef>
          <a:effectRef idx="0">
            <a:schemeClr val="dk1"/>
          </a:effectRef>
          <a:fontRef idx="minor">
            <a:schemeClr val="tx1"/>
          </a:fontRef>
        </p:style>
      </p:cxnSp>
      <p:sp>
        <p:nvSpPr>
          <p:cNvPr id="9" name="Rettangolo 12">
            <a:extLst>
              <a:ext uri="{FF2B5EF4-FFF2-40B4-BE49-F238E27FC236}">
                <a16:creationId xmlns:a16="http://schemas.microsoft.com/office/drawing/2014/main" xmlns="" id="{D3AFB88D-AC52-4545-AA1D-B22A7B6EF71E}"/>
              </a:ext>
            </a:extLst>
          </p:cNvPr>
          <p:cNvSpPr/>
          <p:nvPr userDrawn="1"/>
        </p:nvSpPr>
        <p:spPr>
          <a:xfrm>
            <a:off x="253038" y="0"/>
            <a:ext cx="892629" cy="119742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10" name="Group 9">
            <a:extLst>
              <a:ext uri="{FF2B5EF4-FFF2-40B4-BE49-F238E27FC236}">
                <a16:creationId xmlns:a16="http://schemas.microsoft.com/office/drawing/2014/main" xmlns="" id="{F508D5A1-216C-4C17-A367-35578FA592CA}"/>
              </a:ext>
            </a:extLst>
          </p:cNvPr>
          <p:cNvGrpSpPr>
            <a:grpSpLocks noChangeAspect="1"/>
          </p:cNvGrpSpPr>
          <p:nvPr userDrawn="1"/>
        </p:nvGrpSpPr>
        <p:grpSpPr>
          <a:xfrm>
            <a:off x="345499" y="80904"/>
            <a:ext cx="707706" cy="1035621"/>
            <a:chOff x="5729731" y="12946325"/>
            <a:chExt cx="3934794" cy="5757967"/>
          </a:xfrm>
        </p:grpSpPr>
        <p:sp>
          <p:nvSpPr>
            <p:cNvPr id="11" name="object 44">
              <a:extLst>
                <a:ext uri="{FF2B5EF4-FFF2-40B4-BE49-F238E27FC236}">
                  <a16:creationId xmlns:a16="http://schemas.microsoft.com/office/drawing/2014/main" xmlns="" id="{7B57D190-C167-4154-8931-1D89CBA75997}"/>
                </a:ext>
              </a:extLst>
            </p:cNvPr>
            <p:cNvSpPr/>
            <p:nvPr/>
          </p:nvSpPr>
          <p:spPr>
            <a:xfrm>
              <a:off x="8210008" y="17394287"/>
              <a:ext cx="1427480" cy="1310005"/>
            </a:xfrm>
            <a:custGeom>
              <a:avLst/>
              <a:gdLst/>
              <a:ahLst/>
              <a:cxnLst/>
              <a:rect l="l" t="t" r="r" b="b"/>
              <a:pathLst>
                <a:path w="1427479" h="1310005">
                  <a:moveTo>
                    <a:pt x="456120" y="0"/>
                  </a:moveTo>
                  <a:lnTo>
                    <a:pt x="108076" y="0"/>
                  </a:lnTo>
                  <a:lnTo>
                    <a:pt x="0" y="1309765"/>
                  </a:lnTo>
                  <a:lnTo>
                    <a:pt x="322402" y="1309765"/>
                  </a:lnTo>
                  <a:lnTo>
                    <a:pt x="362703" y="719885"/>
                  </a:lnTo>
                  <a:lnTo>
                    <a:pt x="365791" y="643809"/>
                  </a:lnTo>
                  <a:lnTo>
                    <a:pt x="365478" y="579079"/>
                  </a:lnTo>
                  <a:lnTo>
                    <a:pt x="363732" y="520514"/>
                  </a:lnTo>
                  <a:lnTo>
                    <a:pt x="362703" y="500081"/>
                  </a:lnTo>
                  <a:lnTo>
                    <a:pt x="628336" y="500081"/>
                  </a:lnTo>
                  <a:lnTo>
                    <a:pt x="456120" y="0"/>
                  </a:lnTo>
                  <a:close/>
                </a:path>
                <a:path w="1427479" h="1310005">
                  <a:moveTo>
                    <a:pt x="1361314" y="500081"/>
                  </a:moveTo>
                  <a:lnTo>
                    <a:pt x="1066145" y="500081"/>
                  </a:lnTo>
                  <a:lnTo>
                    <a:pt x="1062013" y="571512"/>
                  </a:lnTo>
                  <a:lnTo>
                    <a:pt x="1060635" y="618219"/>
                  </a:lnTo>
                  <a:lnTo>
                    <a:pt x="1062013" y="660808"/>
                  </a:lnTo>
                  <a:lnTo>
                    <a:pt x="1066145" y="719885"/>
                  </a:lnTo>
                  <a:lnTo>
                    <a:pt x="1106420" y="1309765"/>
                  </a:lnTo>
                  <a:lnTo>
                    <a:pt x="1426997" y="1309765"/>
                  </a:lnTo>
                  <a:lnTo>
                    <a:pt x="1361314" y="500081"/>
                  </a:lnTo>
                  <a:close/>
                </a:path>
                <a:path w="1427479" h="1310005">
                  <a:moveTo>
                    <a:pt x="628336" y="500081"/>
                  </a:moveTo>
                  <a:lnTo>
                    <a:pt x="366338" y="500081"/>
                  </a:lnTo>
                  <a:lnTo>
                    <a:pt x="392220" y="580800"/>
                  </a:lnTo>
                  <a:lnTo>
                    <a:pt x="408480" y="630602"/>
                  </a:lnTo>
                  <a:lnTo>
                    <a:pt x="421987" y="670095"/>
                  </a:lnTo>
                  <a:lnTo>
                    <a:pt x="439609" y="719885"/>
                  </a:lnTo>
                  <a:lnTo>
                    <a:pt x="577012" y="1099082"/>
                  </a:lnTo>
                  <a:lnTo>
                    <a:pt x="851802" y="1099082"/>
                  </a:lnTo>
                  <a:lnTo>
                    <a:pt x="971255" y="769342"/>
                  </a:lnTo>
                  <a:lnTo>
                    <a:pt x="712581" y="769342"/>
                  </a:lnTo>
                  <a:lnTo>
                    <a:pt x="690931" y="691790"/>
                  </a:lnTo>
                  <a:lnTo>
                    <a:pt x="676845" y="643425"/>
                  </a:lnTo>
                  <a:lnTo>
                    <a:pt x="664139" y="603985"/>
                  </a:lnTo>
                  <a:lnTo>
                    <a:pt x="628336" y="500081"/>
                  </a:lnTo>
                  <a:close/>
                </a:path>
                <a:path w="1427479" h="1310005">
                  <a:moveTo>
                    <a:pt x="1320747" y="0"/>
                  </a:moveTo>
                  <a:lnTo>
                    <a:pt x="972686" y="0"/>
                  </a:lnTo>
                  <a:lnTo>
                    <a:pt x="782175" y="553206"/>
                  </a:lnTo>
                  <a:lnTo>
                    <a:pt x="759516" y="622528"/>
                  </a:lnTo>
                  <a:lnTo>
                    <a:pt x="738227" y="692875"/>
                  </a:lnTo>
                  <a:lnTo>
                    <a:pt x="722431" y="747421"/>
                  </a:lnTo>
                  <a:lnTo>
                    <a:pt x="716250" y="769342"/>
                  </a:lnTo>
                  <a:lnTo>
                    <a:pt x="971255" y="769342"/>
                  </a:lnTo>
                  <a:lnTo>
                    <a:pt x="989171" y="719885"/>
                  </a:lnTo>
                  <a:lnTo>
                    <a:pt x="1012993" y="650774"/>
                  </a:lnTo>
                  <a:lnTo>
                    <a:pt x="1036814" y="579079"/>
                  </a:lnTo>
                  <a:lnTo>
                    <a:pt x="1055138" y="522836"/>
                  </a:lnTo>
                  <a:lnTo>
                    <a:pt x="1062468" y="500081"/>
                  </a:lnTo>
                  <a:lnTo>
                    <a:pt x="1361314" y="500081"/>
                  </a:lnTo>
                  <a:lnTo>
                    <a:pt x="1320747" y="0"/>
                  </a:lnTo>
                  <a:close/>
                </a:path>
              </a:pathLst>
            </a:custGeom>
            <a:solidFill>
              <a:srgbClr val="003399"/>
            </a:solidFill>
          </p:spPr>
          <p:txBody>
            <a:bodyPr wrap="square" lIns="0" tIns="0" rIns="0" bIns="0" rtlCol="0"/>
            <a:lstStyle/>
            <a:p>
              <a:endParaRPr/>
            </a:p>
          </p:txBody>
        </p:sp>
        <p:sp>
          <p:nvSpPr>
            <p:cNvPr id="12" name="object 45">
              <a:extLst>
                <a:ext uri="{FF2B5EF4-FFF2-40B4-BE49-F238E27FC236}">
                  <a16:creationId xmlns:a16="http://schemas.microsoft.com/office/drawing/2014/main" xmlns="" id="{9DC66B1D-7D45-47B5-99C3-B15FD30DA290}"/>
                </a:ext>
              </a:extLst>
            </p:cNvPr>
            <p:cNvSpPr/>
            <p:nvPr/>
          </p:nvSpPr>
          <p:spPr>
            <a:xfrm>
              <a:off x="5729731" y="17394280"/>
              <a:ext cx="2423795" cy="1310005"/>
            </a:xfrm>
            <a:custGeom>
              <a:avLst/>
              <a:gdLst/>
              <a:ahLst/>
              <a:cxnLst/>
              <a:rect l="l" t="t" r="r" b="b"/>
              <a:pathLst>
                <a:path w="2423795" h="1310005">
                  <a:moveTo>
                    <a:pt x="1747573" y="0"/>
                  </a:moveTo>
                  <a:lnTo>
                    <a:pt x="1282272" y="0"/>
                  </a:lnTo>
                  <a:lnTo>
                    <a:pt x="1282272" y="1309773"/>
                  </a:lnTo>
                  <a:lnTo>
                    <a:pt x="1747573" y="1309773"/>
                  </a:lnTo>
                  <a:lnTo>
                    <a:pt x="1800481" y="1308387"/>
                  </a:lnTo>
                  <a:lnTo>
                    <a:pt x="1851650" y="1304256"/>
                  </a:lnTo>
                  <a:lnTo>
                    <a:pt x="1901021" y="1297418"/>
                  </a:lnTo>
                  <a:lnTo>
                    <a:pt x="1948540" y="1287912"/>
                  </a:lnTo>
                  <a:lnTo>
                    <a:pt x="1994148" y="1275776"/>
                  </a:lnTo>
                  <a:lnTo>
                    <a:pt x="2037788" y="1261051"/>
                  </a:lnTo>
                  <a:lnTo>
                    <a:pt x="2079404" y="1243775"/>
                  </a:lnTo>
                  <a:lnTo>
                    <a:pt x="2118939" y="1223986"/>
                  </a:lnTo>
                  <a:lnTo>
                    <a:pt x="2156336" y="1201723"/>
                  </a:lnTo>
                  <a:lnTo>
                    <a:pt x="2191538" y="1177026"/>
                  </a:lnTo>
                  <a:lnTo>
                    <a:pt x="2224488" y="1149934"/>
                  </a:lnTo>
                  <a:lnTo>
                    <a:pt x="2255129" y="1120484"/>
                  </a:lnTo>
                  <a:lnTo>
                    <a:pt x="2283405" y="1088717"/>
                  </a:lnTo>
                  <a:lnTo>
                    <a:pt x="2309257" y="1054670"/>
                  </a:lnTo>
                  <a:lnTo>
                    <a:pt x="2321937" y="1034984"/>
                  </a:lnTo>
                  <a:lnTo>
                    <a:pt x="1602849" y="1034984"/>
                  </a:lnTo>
                  <a:lnTo>
                    <a:pt x="1602849" y="274772"/>
                  </a:lnTo>
                  <a:lnTo>
                    <a:pt x="2324433" y="274772"/>
                  </a:lnTo>
                  <a:lnTo>
                    <a:pt x="2309257" y="251431"/>
                  </a:lnTo>
                  <a:lnTo>
                    <a:pt x="2283405" y="217735"/>
                  </a:lnTo>
                  <a:lnTo>
                    <a:pt x="2255129" y="186327"/>
                  </a:lnTo>
                  <a:lnTo>
                    <a:pt x="2224488" y="157240"/>
                  </a:lnTo>
                  <a:lnTo>
                    <a:pt x="2191538" y="130507"/>
                  </a:lnTo>
                  <a:lnTo>
                    <a:pt x="2156336" y="106161"/>
                  </a:lnTo>
                  <a:lnTo>
                    <a:pt x="2118939" y="84237"/>
                  </a:lnTo>
                  <a:lnTo>
                    <a:pt x="2079404" y="64766"/>
                  </a:lnTo>
                  <a:lnTo>
                    <a:pt x="2037788" y="47784"/>
                  </a:lnTo>
                  <a:lnTo>
                    <a:pt x="1994148" y="33322"/>
                  </a:lnTo>
                  <a:lnTo>
                    <a:pt x="1948540" y="21415"/>
                  </a:lnTo>
                  <a:lnTo>
                    <a:pt x="1901021" y="12096"/>
                  </a:lnTo>
                  <a:lnTo>
                    <a:pt x="1851650" y="5398"/>
                  </a:lnTo>
                  <a:lnTo>
                    <a:pt x="1800481" y="1355"/>
                  </a:lnTo>
                  <a:lnTo>
                    <a:pt x="1747573" y="0"/>
                  </a:lnTo>
                  <a:close/>
                </a:path>
                <a:path w="2423795" h="1310005">
                  <a:moveTo>
                    <a:pt x="2324433" y="274772"/>
                  </a:moveTo>
                  <a:lnTo>
                    <a:pt x="1734724" y="274772"/>
                  </a:lnTo>
                  <a:lnTo>
                    <a:pt x="1783246" y="277045"/>
                  </a:lnTo>
                  <a:lnTo>
                    <a:pt x="1828921" y="283850"/>
                  </a:lnTo>
                  <a:lnTo>
                    <a:pt x="1871571" y="295166"/>
                  </a:lnTo>
                  <a:lnTo>
                    <a:pt x="1911013" y="310975"/>
                  </a:lnTo>
                  <a:lnTo>
                    <a:pt x="1947069" y="331256"/>
                  </a:lnTo>
                  <a:lnTo>
                    <a:pt x="1979558" y="355990"/>
                  </a:lnTo>
                  <a:lnTo>
                    <a:pt x="2008299" y="385155"/>
                  </a:lnTo>
                  <a:lnTo>
                    <a:pt x="2033113" y="418733"/>
                  </a:lnTo>
                  <a:lnTo>
                    <a:pt x="2053819" y="456703"/>
                  </a:lnTo>
                  <a:lnTo>
                    <a:pt x="2070238" y="499046"/>
                  </a:lnTo>
                  <a:lnTo>
                    <a:pt x="2082188" y="545741"/>
                  </a:lnTo>
                  <a:lnTo>
                    <a:pt x="2089491" y="596769"/>
                  </a:lnTo>
                  <a:lnTo>
                    <a:pt x="2091965" y="652109"/>
                  </a:lnTo>
                  <a:lnTo>
                    <a:pt x="2089581" y="707907"/>
                  </a:lnTo>
                  <a:lnTo>
                    <a:pt x="2082518" y="759442"/>
                  </a:lnTo>
                  <a:lnTo>
                    <a:pt x="2070912" y="806680"/>
                  </a:lnTo>
                  <a:lnTo>
                    <a:pt x="2054898" y="849585"/>
                  </a:lnTo>
                  <a:lnTo>
                    <a:pt x="2034611" y="888122"/>
                  </a:lnTo>
                  <a:lnTo>
                    <a:pt x="2010187" y="922257"/>
                  </a:lnTo>
                  <a:lnTo>
                    <a:pt x="1981760" y="951954"/>
                  </a:lnTo>
                  <a:lnTo>
                    <a:pt x="1949466" y="977178"/>
                  </a:lnTo>
                  <a:lnTo>
                    <a:pt x="1913441" y="997895"/>
                  </a:lnTo>
                  <a:lnTo>
                    <a:pt x="1873818" y="1014069"/>
                  </a:lnTo>
                  <a:lnTo>
                    <a:pt x="1830735" y="1025665"/>
                  </a:lnTo>
                  <a:lnTo>
                    <a:pt x="1784325" y="1032648"/>
                  </a:lnTo>
                  <a:lnTo>
                    <a:pt x="1734724" y="1034984"/>
                  </a:lnTo>
                  <a:lnTo>
                    <a:pt x="2321937" y="1034984"/>
                  </a:lnTo>
                  <a:lnTo>
                    <a:pt x="2353466" y="979895"/>
                  </a:lnTo>
                  <a:lnTo>
                    <a:pt x="2371709" y="939245"/>
                  </a:lnTo>
                  <a:lnTo>
                    <a:pt x="2387302" y="896471"/>
                  </a:lnTo>
                  <a:lnTo>
                    <a:pt x="2400187" y="851613"/>
                  </a:lnTo>
                  <a:lnTo>
                    <a:pt x="2410308" y="804708"/>
                  </a:lnTo>
                  <a:lnTo>
                    <a:pt x="2417607" y="755797"/>
                  </a:lnTo>
                  <a:lnTo>
                    <a:pt x="2422029" y="704918"/>
                  </a:lnTo>
                  <a:lnTo>
                    <a:pt x="2423515" y="652109"/>
                  </a:lnTo>
                  <a:lnTo>
                    <a:pt x="2422029" y="599331"/>
                  </a:lnTo>
                  <a:lnTo>
                    <a:pt x="2417607" y="548539"/>
                  </a:lnTo>
                  <a:lnTo>
                    <a:pt x="2410308" y="499767"/>
                  </a:lnTo>
                  <a:lnTo>
                    <a:pt x="2400187" y="453049"/>
                  </a:lnTo>
                  <a:lnTo>
                    <a:pt x="2387302" y="408418"/>
                  </a:lnTo>
                  <a:lnTo>
                    <a:pt x="2371709" y="365907"/>
                  </a:lnTo>
                  <a:lnTo>
                    <a:pt x="2353466" y="325550"/>
                  </a:lnTo>
                  <a:lnTo>
                    <a:pt x="2332630" y="287380"/>
                  </a:lnTo>
                  <a:lnTo>
                    <a:pt x="2324433" y="274772"/>
                  </a:lnTo>
                  <a:close/>
                </a:path>
                <a:path w="2423795" h="1310005">
                  <a:moveTo>
                    <a:pt x="782200" y="0"/>
                  </a:moveTo>
                  <a:lnTo>
                    <a:pt x="445146" y="0"/>
                  </a:lnTo>
                  <a:lnTo>
                    <a:pt x="0" y="1309773"/>
                  </a:lnTo>
                  <a:lnTo>
                    <a:pt x="329732" y="1309773"/>
                  </a:lnTo>
                  <a:lnTo>
                    <a:pt x="408498" y="1034984"/>
                  </a:lnTo>
                  <a:lnTo>
                    <a:pt x="1133942" y="1034984"/>
                  </a:lnTo>
                  <a:lnTo>
                    <a:pt x="1046788" y="778539"/>
                  </a:lnTo>
                  <a:lnTo>
                    <a:pt x="483612" y="778539"/>
                  </a:lnTo>
                  <a:lnTo>
                    <a:pt x="558718" y="523887"/>
                  </a:lnTo>
                  <a:lnTo>
                    <a:pt x="577068" y="453910"/>
                  </a:lnTo>
                  <a:lnTo>
                    <a:pt x="594210" y="380327"/>
                  </a:lnTo>
                  <a:lnTo>
                    <a:pt x="606885" y="322199"/>
                  </a:lnTo>
                  <a:lnTo>
                    <a:pt x="611834" y="298587"/>
                  </a:lnTo>
                  <a:lnTo>
                    <a:pt x="883676" y="298587"/>
                  </a:lnTo>
                  <a:lnTo>
                    <a:pt x="782200" y="0"/>
                  </a:lnTo>
                  <a:close/>
                </a:path>
                <a:path w="2423795" h="1310005">
                  <a:moveTo>
                    <a:pt x="1133942" y="1034984"/>
                  </a:moveTo>
                  <a:lnTo>
                    <a:pt x="817005" y="1034984"/>
                  </a:lnTo>
                  <a:lnTo>
                    <a:pt x="897606" y="1309773"/>
                  </a:lnTo>
                  <a:lnTo>
                    <a:pt x="1227330" y="1309773"/>
                  </a:lnTo>
                  <a:lnTo>
                    <a:pt x="1133942" y="1034984"/>
                  </a:lnTo>
                  <a:close/>
                </a:path>
                <a:path w="2423795" h="1310005">
                  <a:moveTo>
                    <a:pt x="883676" y="298587"/>
                  </a:moveTo>
                  <a:lnTo>
                    <a:pt x="615495" y="298587"/>
                  </a:lnTo>
                  <a:lnTo>
                    <a:pt x="632817" y="382474"/>
                  </a:lnTo>
                  <a:lnTo>
                    <a:pt x="644125" y="433905"/>
                  </a:lnTo>
                  <a:lnTo>
                    <a:pt x="654402" y="474002"/>
                  </a:lnTo>
                  <a:lnTo>
                    <a:pt x="668628" y="523887"/>
                  </a:lnTo>
                  <a:lnTo>
                    <a:pt x="741891" y="778539"/>
                  </a:lnTo>
                  <a:lnTo>
                    <a:pt x="1046788" y="778539"/>
                  </a:lnTo>
                  <a:lnTo>
                    <a:pt x="883676" y="298587"/>
                  </a:lnTo>
                  <a:close/>
                </a:path>
              </a:pathLst>
            </a:custGeom>
            <a:solidFill>
              <a:srgbClr val="003399"/>
            </a:solidFill>
          </p:spPr>
          <p:txBody>
            <a:bodyPr wrap="square" lIns="0" tIns="0" rIns="0" bIns="0" rtlCol="0"/>
            <a:lstStyle/>
            <a:p>
              <a:endParaRPr/>
            </a:p>
          </p:txBody>
        </p:sp>
        <p:sp>
          <p:nvSpPr>
            <p:cNvPr id="13" name="object 46">
              <a:extLst>
                <a:ext uri="{FF2B5EF4-FFF2-40B4-BE49-F238E27FC236}">
                  <a16:creationId xmlns:a16="http://schemas.microsoft.com/office/drawing/2014/main" xmlns="" id="{BB6D31EE-8D2F-4B73-9099-A9F8688DB2AD}"/>
                </a:ext>
              </a:extLst>
            </p:cNvPr>
            <p:cNvSpPr/>
            <p:nvPr/>
          </p:nvSpPr>
          <p:spPr>
            <a:xfrm>
              <a:off x="5738321" y="17089704"/>
              <a:ext cx="3926204" cy="0"/>
            </a:xfrm>
            <a:custGeom>
              <a:avLst/>
              <a:gdLst/>
              <a:ahLst/>
              <a:cxnLst/>
              <a:rect l="l" t="t" r="r" b="b"/>
              <a:pathLst>
                <a:path w="3926204">
                  <a:moveTo>
                    <a:pt x="0" y="0"/>
                  </a:moveTo>
                  <a:lnTo>
                    <a:pt x="3926129" y="0"/>
                  </a:lnTo>
                </a:path>
              </a:pathLst>
            </a:custGeom>
            <a:ln w="40752">
              <a:solidFill>
                <a:srgbClr val="003399"/>
              </a:solidFill>
            </a:ln>
          </p:spPr>
          <p:txBody>
            <a:bodyPr wrap="square" lIns="0" tIns="0" rIns="0" bIns="0" rtlCol="0"/>
            <a:lstStyle/>
            <a:p>
              <a:endParaRPr/>
            </a:p>
          </p:txBody>
        </p:sp>
        <p:sp>
          <p:nvSpPr>
            <p:cNvPr id="14" name="object 47">
              <a:extLst>
                <a:ext uri="{FF2B5EF4-FFF2-40B4-BE49-F238E27FC236}">
                  <a16:creationId xmlns:a16="http://schemas.microsoft.com/office/drawing/2014/main" xmlns="" id="{A26085D1-F7E5-43C8-8B24-F22D7C5137F2}"/>
                </a:ext>
              </a:extLst>
            </p:cNvPr>
            <p:cNvSpPr/>
            <p:nvPr/>
          </p:nvSpPr>
          <p:spPr>
            <a:xfrm>
              <a:off x="7464267" y="12946325"/>
              <a:ext cx="457834" cy="435609"/>
            </a:xfrm>
            <a:custGeom>
              <a:avLst/>
              <a:gdLst/>
              <a:ahLst/>
              <a:cxnLst/>
              <a:rect l="l" t="t" r="r" b="b"/>
              <a:pathLst>
                <a:path w="457834" h="435609">
                  <a:moveTo>
                    <a:pt x="228650" y="0"/>
                  </a:moveTo>
                  <a:lnTo>
                    <a:pt x="168396" y="157741"/>
                  </a:lnTo>
                  <a:lnTo>
                    <a:pt x="0" y="166512"/>
                  </a:lnTo>
                  <a:lnTo>
                    <a:pt x="131371" y="272418"/>
                  </a:lnTo>
                  <a:lnTo>
                    <a:pt x="87553" y="435387"/>
                  </a:lnTo>
                  <a:lnTo>
                    <a:pt x="228977" y="343235"/>
                  </a:lnTo>
                  <a:lnTo>
                    <a:pt x="345526" y="343235"/>
                  </a:lnTo>
                  <a:lnTo>
                    <a:pt x="326331" y="272251"/>
                  </a:lnTo>
                  <a:lnTo>
                    <a:pt x="457519" y="166101"/>
                  </a:lnTo>
                  <a:lnTo>
                    <a:pt x="289046" y="157599"/>
                  </a:lnTo>
                  <a:lnTo>
                    <a:pt x="228650" y="0"/>
                  </a:lnTo>
                  <a:close/>
                </a:path>
                <a:path w="457834" h="435609">
                  <a:moveTo>
                    <a:pt x="345526" y="343235"/>
                  </a:moveTo>
                  <a:lnTo>
                    <a:pt x="228977" y="343235"/>
                  </a:lnTo>
                  <a:lnTo>
                    <a:pt x="370367" y="435102"/>
                  </a:lnTo>
                  <a:lnTo>
                    <a:pt x="345526" y="343235"/>
                  </a:lnTo>
                  <a:close/>
                </a:path>
              </a:pathLst>
            </a:custGeom>
            <a:solidFill>
              <a:srgbClr val="003399"/>
            </a:solidFill>
          </p:spPr>
          <p:txBody>
            <a:bodyPr wrap="square" lIns="0" tIns="0" rIns="0" bIns="0" rtlCol="0"/>
            <a:lstStyle/>
            <a:p>
              <a:endParaRPr/>
            </a:p>
          </p:txBody>
        </p:sp>
        <p:sp>
          <p:nvSpPr>
            <p:cNvPr id="16" name="object 48">
              <a:extLst>
                <a:ext uri="{FF2B5EF4-FFF2-40B4-BE49-F238E27FC236}">
                  <a16:creationId xmlns:a16="http://schemas.microsoft.com/office/drawing/2014/main" xmlns="" id="{02CE4B8D-1AAF-4CE7-8D08-AE2B9B25D69B}"/>
                </a:ext>
              </a:extLst>
            </p:cNvPr>
            <p:cNvSpPr/>
            <p:nvPr/>
          </p:nvSpPr>
          <p:spPr>
            <a:xfrm>
              <a:off x="9186595" y="14648322"/>
              <a:ext cx="436245" cy="457834"/>
            </a:xfrm>
            <a:custGeom>
              <a:avLst/>
              <a:gdLst/>
              <a:ahLst/>
              <a:cxnLst/>
              <a:rect l="l" t="t" r="r" b="b"/>
              <a:pathLst>
                <a:path w="436245" h="457834">
                  <a:moveTo>
                    <a:pt x="277002" y="326817"/>
                  </a:moveTo>
                  <a:lnTo>
                    <a:pt x="164325" y="326817"/>
                  </a:lnTo>
                  <a:lnTo>
                    <a:pt x="271145" y="457452"/>
                  </a:lnTo>
                  <a:lnTo>
                    <a:pt x="277002" y="326817"/>
                  </a:lnTo>
                  <a:close/>
                </a:path>
                <a:path w="436245" h="457834">
                  <a:moveTo>
                    <a:pt x="0" y="88918"/>
                  </a:moveTo>
                  <a:lnTo>
                    <a:pt x="92839" y="229848"/>
                  </a:lnTo>
                  <a:lnTo>
                    <a:pt x="1717" y="371749"/>
                  </a:lnTo>
                  <a:lnTo>
                    <a:pt x="164325" y="326817"/>
                  </a:lnTo>
                  <a:lnTo>
                    <a:pt x="277002" y="326817"/>
                  </a:lnTo>
                  <a:lnTo>
                    <a:pt x="278701" y="288921"/>
                  </a:lnTo>
                  <a:lnTo>
                    <a:pt x="436083" y="227762"/>
                  </a:lnTo>
                  <a:lnTo>
                    <a:pt x="278006" y="168262"/>
                  </a:lnTo>
                  <a:lnTo>
                    <a:pt x="275921" y="131815"/>
                  </a:lnTo>
                  <a:lnTo>
                    <a:pt x="163111" y="131815"/>
                  </a:lnTo>
                  <a:lnTo>
                    <a:pt x="0" y="88918"/>
                  </a:lnTo>
                  <a:close/>
                </a:path>
                <a:path w="436245" h="457834">
                  <a:moveTo>
                    <a:pt x="268381" y="0"/>
                  </a:moveTo>
                  <a:lnTo>
                    <a:pt x="163111" y="131815"/>
                  </a:lnTo>
                  <a:lnTo>
                    <a:pt x="275921" y="131815"/>
                  </a:lnTo>
                  <a:lnTo>
                    <a:pt x="268381" y="0"/>
                  </a:lnTo>
                  <a:close/>
                </a:path>
              </a:pathLst>
            </a:custGeom>
            <a:solidFill>
              <a:srgbClr val="003399"/>
            </a:solidFill>
          </p:spPr>
          <p:txBody>
            <a:bodyPr wrap="square" lIns="0" tIns="0" rIns="0" bIns="0" rtlCol="0"/>
            <a:lstStyle/>
            <a:p>
              <a:endParaRPr/>
            </a:p>
          </p:txBody>
        </p:sp>
        <p:sp>
          <p:nvSpPr>
            <p:cNvPr id="17" name="object 49">
              <a:extLst>
                <a:ext uri="{FF2B5EF4-FFF2-40B4-BE49-F238E27FC236}">
                  <a16:creationId xmlns:a16="http://schemas.microsoft.com/office/drawing/2014/main" xmlns="" id="{1AEC1988-02A8-4940-A2B3-2E4BA8D13C46}"/>
                </a:ext>
              </a:extLst>
            </p:cNvPr>
            <p:cNvSpPr/>
            <p:nvPr/>
          </p:nvSpPr>
          <p:spPr>
            <a:xfrm>
              <a:off x="8916999" y="15507118"/>
              <a:ext cx="448309" cy="455295"/>
            </a:xfrm>
            <a:custGeom>
              <a:avLst/>
              <a:gdLst/>
              <a:ahLst/>
              <a:cxnLst/>
              <a:rect l="l" t="t" r="r" b="b"/>
              <a:pathLst>
                <a:path w="448309" h="455294">
                  <a:moveTo>
                    <a:pt x="140092" y="0"/>
                  </a:moveTo>
                  <a:lnTo>
                    <a:pt x="149926" y="168430"/>
                  </a:lnTo>
                  <a:lnTo>
                    <a:pt x="0" y="245596"/>
                  </a:lnTo>
                  <a:lnTo>
                    <a:pt x="163211" y="288225"/>
                  </a:lnTo>
                  <a:lnTo>
                    <a:pt x="190260" y="454763"/>
                  </a:lnTo>
                  <a:lnTo>
                    <a:pt x="281189" y="312685"/>
                  </a:lnTo>
                  <a:lnTo>
                    <a:pt x="426855" y="312685"/>
                  </a:lnTo>
                  <a:lnTo>
                    <a:pt x="341007" y="207884"/>
                  </a:lnTo>
                  <a:lnTo>
                    <a:pt x="385954" y="118857"/>
                  </a:lnTo>
                  <a:lnTo>
                    <a:pt x="259837" y="118857"/>
                  </a:lnTo>
                  <a:lnTo>
                    <a:pt x="140092" y="0"/>
                  </a:lnTo>
                  <a:close/>
                </a:path>
                <a:path w="448309" h="455294">
                  <a:moveTo>
                    <a:pt x="426855" y="312685"/>
                  </a:moveTo>
                  <a:lnTo>
                    <a:pt x="281189" y="312685"/>
                  </a:lnTo>
                  <a:lnTo>
                    <a:pt x="448078" y="338594"/>
                  </a:lnTo>
                  <a:lnTo>
                    <a:pt x="426855" y="312685"/>
                  </a:lnTo>
                  <a:close/>
                </a:path>
                <a:path w="448309" h="455294">
                  <a:moveTo>
                    <a:pt x="416959" y="57447"/>
                  </a:moveTo>
                  <a:lnTo>
                    <a:pt x="259837" y="118857"/>
                  </a:lnTo>
                  <a:lnTo>
                    <a:pt x="385954" y="118857"/>
                  </a:lnTo>
                  <a:lnTo>
                    <a:pt x="416959" y="57447"/>
                  </a:lnTo>
                  <a:close/>
                </a:path>
              </a:pathLst>
            </a:custGeom>
            <a:solidFill>
              <a:srgbClr val="003399"/>
            </a:solidFill>
          </p:spPr>
          <p:txBody>
            <a:bodyPr wrap="square" lIns="0" tIns="0" rIns="0" bIns="0" rtlCol="0"/>
            <a:lstStyle/>
            <a:p>
              <a:endParaRPr/>
            </a:p>
          </p:txBody>
        </p:sp>
        <p:sp>
          <p:nvSpPr>
            <p:cNvPr id="18" name="object 50">
              <a:extLst>
                <a:ext uri="{FF2B5EF4-FFF2-40B4-BE49-F238E27FC236}">
                  <a16:creationId xmlns:a16="http://schemas.microsoft.com/office/drawing/2014/main" xmlns="" id="{B0AF7C17-52A2-42EE-849F-5E0865953968}"/>
                </a:ext>
              </a:extLst>
            </p:cNvPr>
            <p:cNvSpPr/>
            <p:nvPr/>
          </p:nvSpPr>
          <p:spPr>
            <a:xfrm>
              <a:off x="7461848" y="16379815"/>
              <a:ext cx="457834" cy="436245"/>
            </a:xfrm>
            <a:custGeom>
              <a:avLst/>
              <a:gdLst/>
              <a:ahLst/>
              <a:cxnLst/>
              <a:rect l="l" t="t" r="r" b="b"/>
              <a:pathLst>
                <a:path w="457834" h="436244">
                  <a:moveTo>
                    <a:pt x="85903" y="1549"/>
                  </a:moveTo>
                  <a:lnTo>
                    <a:pt x="130701" y="164258"/>
                  </a:lnTo>
                  <a:lnTo>
                    <a:pt x="0" y="271003"/>
                  </a:lnTo>
                  <a:lnTo>
                    <a:pt x="168539" y="278592"/>
                  </a:lnTo>
                  <a:lnTo>
                    <a:pt x="229597" y="436057"/>
                  </a:lnTo>
                  <a:lnTo>
                    <a:pt x="289155" y="277972"/>
                  </a:lnTo>
                  <a:lnTo>
                    <a:pt x="457477" y="268540"/>
                  </a:lnTo>
                  <a:lnTo>
                    <a:pt x="325669" y="163077"/>
                  </a:lnTo>
                  <a:lnTo>
                    <a:pt x="344266" y="92738"/>
                  </a:lnTo>
                  <a:lnTo>
                    <a:pt x="227729" y="92738"/>
                  </a:lnTo>
                  <a:lnTo>
                    <a:pt x="85903" y="1549"/>
                  </a:lnTo>
                  <a:close/>
                </a:path>
                <a:path w="457834" h="436244">
                  <a:moveTo>
                    <a:pt x="368784" y="0"/>
                  </a:moveTo>
                  <a:lnTo>
                    <a:pt x="227729" y="92738"/>
                  </a:lnTo>
                  <a:lnTo>
                    <a:pt x="344266" y="92738"/>
                  </a:lnTo>
                  <a:lnTo>
                    <a:pt x="368784" y="0"/>
                  </a:lnTo>
                  <a:close/>
                </a:path>
              </a:pathLst>
            </a:custGeom>
            <a:solidFill>
              <a:srgbClr val="003399"/>
            </a:solidFill>
          </p:spPr>
          <p:txBody>
            <a:bodyPr wrap="square" lIns="0" tIns="0" rIns="0" bIns="0" rtlCol="0"/>
            <a:lstStyle/>
            <a:p>
              <a:endParaRPr/>
            </a:p>
          </p:txBody>
        </p:sp>
        <p:sp>
          <p:nvSpPr>
            <p:cNvPr id="19" name="object 51">
              <a:extLst>
                <a:ext uri="{FF2B5EF4-FFF2-40B4-BE49-F238E27FC236}">
                  <a16:creationId xmlns:a16="http://schemas.microsoft.com/office/drawing/2014/main" xmlns="" id="{B4B22C0A-16E2-465E-A4F0-6106F264DE23}"/>
                </a:ext>
              </a:extLst>
            </p:cNvPr>
            <p:cNvSpPr/>
            <p:nvPr/>
          </p:nvSpPr>
          <p:spPr>
            <a:xfrm>
              <a:off x="6615689" y="16115360"/>
              <a:ext cx="454659" cy="448945"/>
            </a:xfrm>
            <a:custGeom>
              <a:avLst/>
              <a:gdLst/>
              <a:ahLst/>
              <a:cxnLst/>
              <a:rect l="l" t="t" r="r" b="b"/>
              <a:pathLst>
                <a:path w="454659" h="448944">
                  <a:moveTo>
                    <a:pt x="207951" y="0"/>
                  </a:moveTo>
                  <a:lnTo>
                    <a:pt x="166411" y="163588"/>
                  </a:lnTo>
                  <a:lnTo>
                    <a:pt x="0" y="191516"/>
                  </a:lnTo>
                  <a:lnTo>
                    <a:pt x="142638" y="281708"/>
                  </a:lnTo>
                  <a:lnTo>
                    <a:pt x="117793" y="448631"/>
                  </a:lnTo>
                  <a:lnTo>
                    <a:pt x="247808" y="340865"/>
                  </a:lnTo>
                  <a:lnTo>
                    <a:pt x="368936" y="340865"/>
                  </a:lnTo>
                  <a:lnTo>
                    <a:pt x="336425" y="259066"/>
                  </a:lnTo>
                  <a:lnTo>
                    <a:pt x="443896" y="149490"/>
                  </a:lnTo>
                  <a:lnTo>
                    <a:pt x="286081" y="149490"/>
                  </a:lnTo>
                  <a:lnTo>
                    <a:pt x="207951" y="0"/>
                  </a:lnTo>
                  <a:close/>
                </a:path>
                <a:path w="454659" h="448944">
                  <a:moveTo>
                    <a:pt x="368936" y="340865"/>
                  </a:moveTo>
                  <a:lnTo>
                    <a:pt x="247808" y="340865"/>
                  </a:lnTo>
                  <a:lnTo>
                    <a:pt x="398731" y="415828"/>
                  </a:lnTo>
                  <a:lnTo>
                    <a:pt x="368936" y="340865"/>
                  </a:lnTo>
                  <a:close/>
                </a:path>
                <a:path w="454659" h="448944">
                  <a:moveTo>
                    <a:pt x="454511" y="138668"/>
                  </a:moveTo>
                  <a:lnTo>
                    <a:pt x="286081" y="149490"/>
                  </a:lnTo>
                  <a:lnTo>
                    <a:pt x="443896" y="149490"/>
                  </a:lnTo>
                  <a:lnTo>
                    <a:pt x="454511" y="138668"/>
                  </a:lnTo>
                  <a:close/>
                </a:path>
              </a:pathLst>
            </a:custGeom>
            <a:solidFill>
              <a:srgbClr val="003399"/>
            </a:solidFill>
          </p:spPr>
          <p:txBody>
            <a:bodyPr wrap="square" lIns="0" tIns="0" rIns="0" bIns="0" rtlCol="0"/>
            <a:lstStyle/>
            <a:p>
              <a:endParaRPr/>
            </a:p>
          </p:txBody>
        </p:sp>
        <p:sp>
          <p:nvSpPr>
            <p:cNvPr id="20" name="object 52">
              <a:extLst>
                <a:ext uri="{FF2B5EF4-FFF2-40B4-BE49-F238E27FC236}">
                  <a16:creationId xmlns:a16="http://schemas.microsoft.com/office/drawing/2014/main" xmlns="" id="{1349815B-C894-4E81-867C-1D28E96582D1}"/>
                </a:ext>
              </a:extLst>
            </p:cNvPr>
            <p:cNvSpPr/>
            <p:nvPr/>
          </p:nvSpPr>
          <p:spPr>
            <a:xfrm>
              <a:off x="6026109" y="15526494"/>
              <a:ext cx="446405" cy="455930"/>
            </a:xfrm>
            <a:custGeom>
              <a:avLst/>
              <a:gdLst/>
              <a:ahLst/>
              <a:cxnLst/>
              <a:rect l="l" t="t" r="r" b="b"/>
              <a:pathLst>
                <a:path w="446404" h="455930">
                  <a:moveTo>
                    <a:pt x="279964" y="315902"/>
                  </a:moveTo>
                  <a:lnTo>
                    <a:pt x="166378" y="315902"/>
                  </a:lnTo>
                  <a:lnTo>
                    <a:pt x="260389" y="455826"/>
                  </a:lnTo>
                  <a:lnTo>
                    <a:pt x="279964" y="315902"/>
                  </a:lnTo>
                  <a:close/>
                </a:path>
                <a:path w="446404" h="455930">
                  <a:moveTo>
                    <a:pt x="24769" y="63729"/>
                  </a:moveTo>
                  <a:lnTo>
                    <a:pt x="104181" y="212550"/>
                  </a:lnTo>
                  <a:lnTo>
                    <a:pt x="0" y="345413"/>
                  </a:lnTo>
                  <a:lnTo>
                    <a:pt x="166378" y="315902"/>
                  </a:lnTo>
                  <a:lnTo>
                    <a:pt x="279964" y="315902"/>
                  </a:lnTo>
                  <a:lnTo>
                    <a:pt x="283760" y="288761"/>
                  </a:lnTo>
                  <a:lnTo>
                    <a:pt x="445992" y="242455"/>
                  </a:lnTo>
                  <a:lnTo>
                    <a:pt x="294223" y="168614"/>
                  </a:lnTo>
                  <a:lnTo>
                    <a:pt x="295909" y="121663"/>
                  </a:lnTo>
                  <a:lnTo>
                    <a:pt x="183257" y="121663"/>
                  </a:lnTo>
                  <a:lnTo>
                    <a:pt x="24769" y="63729"/>
                  </a:lnTo>
                  <a:close/>
                </a:path>
                <a:path w="446404" h="455930">
                  <a:moveTo>
                    <a:pt x="300279" y="0"/>
                  </a:moveTo>
                  <a:lnTo>
                    <a:pt x="183257" y="121663"/>
                  </a:lnTo>
                  <a:lnTo>
                    <a:pt x="295909" y="121663"/>
                  </a:lnTo>
                  <a:lnTo>
                    <a:pt x="300279" y="0"/>
                  </a:lnTo>
                  <a:close/>
                </a:path>
              </a:pathLst>
            </a:custGeom>
            <a:solidFill>
              <a:srgbClr val="003399"/>
            </a:solidFill>
          </p:spPr>
          <p:txBody>
            <a:bodyPr wrap="square" lIns="0" tIns="0" rIns="0" bIns="0" rtlCol="0"/>
            <a:lstStyle/>
            <a:p>
              <a:endParaRPr/>
            </a:p>
          </p:txBody>
        </p:sp>
        <p:sp>
          <p:nvSpPr>
            <p:cNvPr id="21" name="object 53">
              <a:extLst>
                <a:ext uri="{FF2B5EF4-FFF2-40B4-BE49-F238E27FC236}">
                  <a16:creationId xmlns:a16="http://schemas.microsoft.com/office/drawing/2014/main" xmlns="" id="{0F781E29-2F04-4078-BFB6-7383A8D47662}"/>
                </a:ext>
              </a:extLst>
            </p:cNvPr>
            <p:cNvSpPr/>
            <p:nvPr/>
          </p:nvSpPr>
          <p:spPr>
            <a:xfrm>
              <a:off x="5753134" y="14655737"/>
              <a:ext cx="436245" cy="457834"/>
            </a:xfrm>
            <a:custGeom>
              <a:avLst/>
              <a:gdLst/>
              <a:ahLst/>
              <a:cxnLst/>
              <a:rect l="l" t="t" r="r" b="b"/>
              <a:pathLst>
                <a:path w="436245" h="457834">
                  <a:moveTo>
                    <a:pt x="165054" y="0"/>
                  </a:moveTo>
                  <a:lnTo>
                    <a:pt x="157456" y="168572"/>
                  </a:lnTo>
                  <a:lnTo>
                    <a:pt x="0" y="229655"/>
                  </a:lnTo>
                  <a:lnTo>
                    <a:pt x="158152" y="289189"/>
                  </a:lnTo>
                  <a:lnTo>
                    <a:pt x="167701" y="457527"/>
                  </a:lnTo>
                  <a:lnTo>
                    <a:pt x="273013" y="325711"/>
                  </a:lnTo>
                  <a:lnTo>
                    <a:pt x="407849" y="325711"/>
                  </a:lnTo>
                  <a:lnTo>
                    <a:pt x="343319" y="227704"/>
                  </a:lnTo>
                  <a:lnTo>
                    <a:pt x="405576" y="130743"/>
                  </a:lnTo>
                  <a:lnTo>
                    <a:pt x="271840" y="130743"/>
                  </a:lnTo>
                  <a:lnTo>
                    <a:pt x="165054" y="0"/>
                  </a:lnTo>
                  <a:close/>
                </a:path>
                <a:path w="436245" h="457834">
                  <a:moveTo>
                    <a:pt x="407849" y="325711"/>
                  </a:moveTo>
                  <a:lnTo>
                    <a:pt x="273013" y="325711"/>
                  </a:lnTo>
                  <a:lnTo>
                    <a:pt x="436116" y="368642"/>
                  </a:lnTo>
                  <a:lnTo>
                    <a:pt x="407849" y="325711"/>
                  </a:lnTo>
                  <a:close/>
                </a:path>
                <a:path w="436245" h="457834">
                  <a:moveTo>
                    <a:pt x="434432" y="85802"/>
                  </a:moveTo>
                  <a:lnTo>
                    <a:pt x="271840" y="130743"/>
                  </a:lnTo>
                  <a:lnTo>
                    <a:pt x="405576" y="130743"/>
                  </a:lnTo>
                  <a:lnTo>
                    <a:pt x="434432" y="85802"/>
                  </a:lnTo>
                  <a:close/>
                </a:path>
              </a:pathLst>
            </a:custGeom>
            <a:solidFill>
              <a:srgbClr val="003399"/>
            </a:solidFill>
          </p:spPr>
          <p:txBody>
            <a:bodyPr wrap="square" lIns="0" tIns="0" rIns="0" bIns="0" rtlCol="0"/>
            <a:lstStyle/>
            <a:p>
              <a:endParaRPr/>
            </a:p>
          </p:txBody>
        </p:sp>
        <p:sp>
          <p:nvSpPr>
            <p:cNvPr id="22" name="object 54">
              <a:extLst>
                <a:ext uri="{FF2B5EF4-FFF2-40B4-BE49-F238E27FC236}">
                  <a16:creationId xmlns:a16="http://schemas.microsoft.com/office/drawing/2014/main" xmlns="" id="{6133A6AE-2FCF-4784-AE17-7196E509092C}"/>
                </a:ext>
              </a:extLst>
            </p:cNvPr>
            <p:cNvSpPr/>
            <p:nvPr/>
          </p:nvSpPr>
          <p:spPr>
            <a:xfrm>
              <a:off x="6008823" y="13803110"/>
              <a:ext cx="448309" cy="455295"/>
            </a:xfrm>
            <a:custGeom>
              <a:avLst/>
              <a:gdLst/>
              <a:ahLst/>
              <a:cxnLst/>
              <a:rect l="l" t="t" r="r" b="b"/>
              <a:pathLst>
                <a:path w="448310" h="455294">
                  <a:moveTo>
                    <a:pt x="301553" y="336107"/>
                  </a:moveTo>
                  <a:lnTo>
                    <a:pt x="188727" y="336107"/>
                  </a:lnTo>
                  <a:lnTo>
                    <a:pt x="308681" y="454721"/>
                  </a:lnTo>
                  <a:lnTo>
                    <a:pt x="301553" y="336107"/>
                  </a:lnTo>
                  <a:close/>
                </a:path>
                <a:path w="448310" h="455294">
                  <a:moveTo>
                    <a:pt x="0" y="116687"/>
                  </a:moveTo>
                  <a:lnTo>
                    <a:pt x="107372" y="247171"/>
                  </a:lnTo>
                  <a:lnTo>
                    <a:pt x="31672" y="397818"/>
                  </a:lnTo>
                  <a:lnTo>
                    <a:pt x="188727" y="336107"/>
                  </a:lnTo>
                  <a:lnTo>
                    <a:pt x="301553" y="336107"/>
                  </a:lnTo>
                  <a:lnTo>
                    <a:pt x="298554" y="286190"/>
                  </a:lnTo>
                  <a:lnTo>
                    <a:pt x="448304" y="208730"/>
                  </a:lnTo>
                  <a:lnTo>
                    <a:pt x="284908" y="166528"/>
                  </a:lnTo>
                  <a:lnTo>
                    <a:pt x="280924" y="142261"/>
                  </a:lnTo>
                  <a:lnTo>
                    <a:pt x="166931" y="142261"/>
                  </a:lnTo>
                  <a:lnTo>
                    <a:pt x="0" y="116687"/>
                  </a:lnTo>
                  <a:close/>
                </a:path>
                <a:path w="448310" h="455294">
                  <a:moveTo>
                    <a:pt x="257567" y="0"/>
                  </a:moveTo>
                  <a:lnTo>
                    <a:pt x="166931" y="142261"/>
                  </a:lnTo>
                  <a:lnTo>
                    <a:pt x="280924" y="142261"/>
                  </a:lnTo>
                  <a:lnTo>
                    <a:pt x="257567" y="0"/>
                  </a:lnTo>
                  <a:close/>
                </a:path>
              </a:pathLst>
            </a:custGeom>
            <a:solidFill>
              <a:srgbClr val="003399"/>
            </a:solidFill>
          </p:spPr>
          <p:txBody>
            <a:bodyPr wrap="square" lIns="0" tIns="0" rIns="0" bIns="0" rtlCol="0"/>
            <a:lstStyle/>
            <a:p>
              <a:endParaRPr/>
            </a:p>
          </p:txBody>
        </p:sp>
        <p:sp>
          <p:nvSpPr>
            <p:cNvPr id="23" name="object 55">
              <a:extLst>
                <a:ext uri="{FF2B5EF4-FFF2-40B4-BE49-F238E27FC236}">
                  <a16:creationId xmlns:a16="http://schemas.microsoft.com/office/drawing/2014/main" xmlns="" id="{7623DD57-4024-492E-875F-EF4BC1F9AB1C}"/>
                </a:ext>
              </a:extLst>
            </p:cNvPr>
            <p:cNvSpPr/>
            <p:nvPr/>
          </p:nvSpPr>
          <p:spPr>
            <a:xfrm>
              <a:off x="6607430" y="13204825"/>
              <a:ext cx="455295" cy="447675"/>
            </a:xfrm>
            <a:custGeom>
              <a:avLst/>
              <a:gdLst/>
              <a:ahLst/>
              <a:cxnLst/>
              <a:rect l="l" t="t" r="r" b="b"/>
              <a:pathLst>
                <a:path w="455295" h="447675">
                  <a:moveTo>
                    <a:pt x="114308" y="0"/>
                  </a:moveTo>
                  <a:lnTo>
                    <a:pt x="141315" y="166813"/>
                  </a:lnTo>
                  <a:lnTo>
                    <a:pt x="0" y="258781"/>
                  </a:lnTo>
                  <a:lnTo>
                    <a:pt x="166746" y="284598"/>
                  </a:lnTo>
                  <a:lnTo>
                    <a:pt x="210598" y="447508"/>
                  </a:lnTo>
                  <a:lnTo>
                    <a:pt x="286776" y="296853"/>
                  </a:lnTo>
                  <a:lnTo>
                    <a:pt x="446576" y="296853"/>
                  </a:lnTo>
                  <a:lnTo>
                    <a:pt x="335286" y="186582"/>
                  </a:lnTo>
                  <a:lnTo>
                    <a:pt x="366021" y="106183"/>
                  </a:lnTo>
                  <a:lnTo>
                    <a:pt x="245605" y="106183"/>
                  </a:lnTo>
                  <a:lnTo>
                    <a:pt x="114308" y="0"/>
                  </a:lnTo>
                  <a:close/>
                </a:path>
                <a:path w="455295" h="447675">
                  <a:moveTo>
                    <a:pt x="446576" y="296853"/>
                  </a:moveTo>
                  <a:lnTo>
                    <a:pt x="286776" y="296853"/>
                  </a:lnTo>
                  <a:lnTo>
                    <a:pt x="455140" y="305339"/>
                  </a:lnTo>
                  <a:lnTo>
                    <a:pt x="446576" y="296853"/>
                  </a:lnTo>
                  <a:close/>
                </a:path>
                <a:path w="455295" h="447675">
                  <a:moveTo>
                    <a:pt x="395539" y="28966"/>
                  </a:moveTo>
                  <a:lnTo>
                    <a:pt x="245605" y="106183"/>
                  </a:lnTo>
                  <a:lnTo>
                    <a:pt x="366021" y="106183"/>
                  </a:lnTo>
                  <a:lnTo>
                    <a:pt x="395539" y="28966"/>
                  </a:lnTo>
                  <a:close/>
                </a:path>
              </a:pathLst>
            </a:custGeom>
            <a:solidFill>
              <a:srgbClr val="003399"/>
            </a:solidFill>
          </p:spPr>
          <p:txBody>
            <a:bodyPr wrap="square" lIns="0" tIns="0" rIns="0" bIns="0" rtlCol="0"/>
            <a:lstStyle/>
            <a:p>
              <a:endParaRPr/>
            </a:p>
          </p:txBody>
        </p:sp>
        <p:sp>
          <p:nvSpPr>
            <p:cNvPr id="25" name="object 56">
              <a:extLst>
                <a:ext uri="{FF2B5EF4-FFF2-40B4-BE49-F238E27FC236}">
                  <a16:creationId xmlns:a16="http://schemas.microsoft.com/office/drawing/2014/main" xmlns="" id="{10E2E80E-21DC-4DA7-93A3-A064C7DF4811}"/>
                </a:ext>
              </a:extLst>
            </p:cNvPr>
            <p:cNvSpPr/>
            <p:nvPr/>
          </p:nvSpPr>
          <p:spPr>
            <a:xfrm>
              <a:off x="6531439" y="13210486"/>
              <a:ext cx="3078385" cy="3726956"/>
            </a:xfrm>
            <a:prstGeom prst="rect">
              <a:avLst/>
            </a:prstGeom>
            <a:blipFill>
              <a:blip r:embed="rId3" cstate="print"/>
              <a:stretch>
                <a:fillRect/>
              </a:stretch>
            </a:blipFill>
          </p:spPr>
          <p:txBody>
            <a:bodyPr wrap="square" lIns="0" tIns="0" rIns="0" bIns="0" rtlCol="0"/>
            <a:lstStyle/>
            <a:p>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Intestazione sezione">
    <p:bg>
      <p:bgPr>
        <a:solidFill>
          <a:schemeClr val="tx1"/>
        </a:solidFill>
        <a:effectLst/>
      </p:bgPr>
    </p:bg>
    <p:spTree>
      <p:nvGrpSpPr>
        <p:cNvPr id="1" name=""/>
        <p:cNvGrpSpPr/>
        <p:nvPr/>
      </p:nvGrpSpPr>
      <p:grpSpPr>
        <a:xfrm>
          <a:off x="0" y="0"/>
          <a:ext cx="0" cy="0"/>
          <a:chOff x="0" y="0"/>
          <a:chExt cx="0" cy="0"/>
        </a:xfrm>
      </p:grpSpPr>
      <p:pic>
        <p:nvPicPr>
          <p:cNvPr id="16" name="Immagine 15">
            <a:extLst>
              <a:ext uri="{FF2B5EF4-FFF2-40B4-BE49-F238E27FC236}">
                <a16:creationId xmlns:a16="http://schemas.microsoft.com/office/drawing/2014/main" xmlns="" id="{14AB52F8-BE6C-4E5A-B8D7-3639B963CC7B}"/>
              </a:ext>
            </a:extLst>
          </p:cNvPr>
          <p:cNvPicPr>
            <a:picLocks noChangeAspect="1"/>
          </p:cNvPicPr>
          <p:nvPr userDrawn="1"/>
        </p:nvPicPr>
        <p:blipFill>
          <a:blip r:embed="rId2"/>
          <a:stretch>
            <a:fillRect/>
          </a:stretch>
        </p:blipFill>
        <p:spPr>
          <a:xfrm rot="19703064">
            <a:off x="10231893" y="2407144"/>
            <a:ext cx="6162675" cy="5905500"/>
          </a:xfrm>
          <a:prstGeom prst="rect">
            <a:avLst/>
          </a:prstGeom>
        </p:spPr>
      </p:pic>
      <p:sp>
        <p:nvSpPr>
          <p:cNvPr id="13" name="Rettangolo 12">
            <a:extLst>
              <a:ext uri="{FF2B5EF4-FFF2-40B4-BE49-F238E27FC236}">
                <a16:creationId xmlns:a16="http://schemas.microsoft.com/office/drawing/2014/main" xmlns="" id="{64B98025-FCAA-4D0A-8F6D-A573ACDE1096}"/>
              </a:ext>
            </a:extLst>
          </p:cNvPr>
          <p:cNvSpPr/>
          <p:nvPr userDrawn="1"/>
        </p:nvSpPr>
        <p:spPr>
          <a:xfrm>
            <a:off x="253038" y="0"/>
            <a:ext cx="892629" cy="119742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Date Placeholder 3">
            <a:extLst>
              <a:ext uri="{FF2B5EF4-FFF2-40B4-BE49-F238E27FC236}">
                <a16:creationId xmlns:a16="http://schemas.microsoft.com/office/drawing/2014/main" xmlns="" id="{BD6607C2-D022-49EB-9B93-D42BE23E0441}"/>
              </a:ext>
            </a:extLst>
          </p:cNvPr>
          <p:cNvSpPr>
            <a:spLocks noGrp="1"/>
          </p:cNvSpPr>
          <p:nvPr>
            <p:ph type="dt" sz="half" idx="10"/>
          </p:nvPr>
        </p:nvSpPr>
        <p:spPr>
          <a:xfrm>
            <a:off x="9334626" y="6259082"/>
            <a:ext cx="1343706" cy="365125"/>
          </a:xfrm>
        </p:spPr>
        <p:txBody>
          <a:bodyPr/>
          <a:lstStyle>
            <a:lvl1pPr>
              <a:defRPr>
                <a:solidFill>
                  <a:srgbClr val="003399"/>
                </a:solidFill>
              </a:defRPr>
            </a:lvl1pPr>
          </a:lstStyle>
          <a:p>
            <a:r>
              <a:rPr lang="it-IT"/>
              <a:t>30/09/2021</a:t>
            </a:r>
            <a:endParaRPr lang="en-US" dirty="0"/>
          </a:p>
        </p:txBody>
      </p:sp>
      <p:sp>
        <p:nvSpPr>
          <p:cNvPr id="19" name="Footer Placeholder 4">
            <a:extLst>
              <a:ext uri="{FF2B5EF4-FFF2-40B4-BE49-F238E27FC236}">
                <a16:creationId xmlns:a16="http://schemas.microsoft.com/office/drawing/2014/main" xmlns="" id="{1257F9D7-6DEA-4CCB-8A2A-EA6E9BD1A9D9}"/>
              </a:ext>
            </a:extLst>
          </p:cNvPr>
          <p:cNvSpPr>
            <a:spLocks noGrp="1"/>
          </p:cNvSpPr>
          <p:nvPr>
            <p:ph type="ftr" sz="quarter" idx="11"/>
          </p:nvPr>
        </p:nvSpPr>
        <p:spPr>
          <a:xfrm>
            <a:off x="451514" y="6259082"/>
            <a:ext cx="8644320" cy="365125"/>
          </a:xfrm>
        </p:spPr>
        <p:txBody>
          <a:bodyPr/>
          <a:lstStyle>
            <a:lvl1pPr>
              <a:defRPr>
                <a:solidFill>
                  <a:srgbClr val="003399"/>
                </a:solidFill>
              </a:defRPr>
            </a:lvl1pPr>
          </a:lstStyle>
          <a:p>
            <a:r>
              <a:rPr lang="it-IT"/>
              <a:t>AGENZIA DELLE DOGANE E DEI MONOPOLI – La posizione doganale delle unità da diporto unionali ed extraunionali  </a:t>
            </a:r>
            <a:endParaRPr lang="en-US" dirty="0"/>
          </a:p>
        </p:txBody>
      </p:sp>
      <p:sp>
        <p:nvSpPr>
          <p:cNvPr id="20" name="Slide Number Placeholder 5">
            <a:extLst>
              <a:ext uri="{FF2B5EF4-FFF2-40B4-BE49-F238E27FC236}">
                <a16:creationId xmlns:a16="http://schemas.microsoft.com/office/drawing/2014/main" xmlns="" id="{4F6307CD-C1A2-4CBF-8A67-A504ADBDE23E}"/>
              </a:ext>
            </a:extLst>
          </p:cNvPr>
          <p:cNvSpPr>
            <a:spLocks noGrp="1"/>
          </p:cNvSpPr>
          <p:nvPr>
            <p:ph type="sldNum" sz="quarter" idx="12"/>
          </p:nvPr>
        </p:nvSpPr>
        <p:spPr>
          <a:xfrm>
            <a:off x="10678331" y="6133608"/>
            <a:ext cx="1062155" cy="490599"/>
          </a:xfrm>
        </p:spPr>
        <p:txBody>
          <a:bodyPr/>
          <a:lstStyle>
            <a:lvl1pPr>
              <a:defRPr>
                <a:solidFill>
                  <a:srgbClr val="003399"/>
                </a:solidFill>
              </a:defRPr>
            </a:lvl1pPr>
          </a:lstStyle>
          <a:p>
            <a:fld id="{D57F1E4F-1CFF-5643-939E-217C01CDF565}" type="slidenum">
              <a:rPr lang="en-US" smtClean="0"/>
              <a:pPr/>
              <a:t>‹N›</a:t>
            </a:fld>
            <a:endParaRPr lang="en-US" dirty="0"/>
          </a:p>
        </p:txBody>
      </p:sp>
      <p:cxnSp>
        <p:nvCxnSpPr>
          <p:cNvPr id="21" name="Connettore diritto 20">
            <a:extLst>
              <a:ext uri="{FF2B5EF4-FFF2-40B4-BE49-F238E27FC236}">
                <a16:creationId xmlns:a16="http://schemas.microsoft.com/office/drawing/2014/main" xmlns="" id="{CD54785E-3FB7-42ED-A211-C4A1B8081C48}"/>
              </a:ext>
            </a:extLst>
          </p:cNvPr>
          <p:cNvCxnSpPr>
            <a:cxnSpLocks/>
          </p:cNvCxnSpPr>
          <p:nvPr userDrawn="1"/>
        </p:nvCxnSpPr>
        <p:spPr>
          <a:xfrm>
            <a:off x="239485" y="6111837"/>
            <a:ext cx="11501001" cy="0"/>
          </a:xfrm>
          <a:prstGeom prst="line">
            <a:avLst/>
          </a:prstGeom>
          <a:ln w="28575">
            <a:solidFill>
              <a:srgbClr val="003399"/>
            </a:solidFill>
          </a:ln>
        </p:spPr>
        <p:style>
          <a:lnRef idx="1">
            <a:schemeClr val="dk1"/>
          </a:lnRef>
          <a:fillRef idx="0">
            <a:schemeClr val="dk1"/>
          </a:fillRef>
          <a:effectRef idx="0">
            <a:schemeClr val="dk1"/>
          </a:effectRef>
          <a:fontRef idx="minor">
            <a:schemeClr val="tx1"/>
          </a:fontRef>
        </p:style>
      </p:cxnSp>
      <p:grpSp>
        <p:nvGrpSpPr>
          <p:cNvPr id="10" name="Group 9">
            <a:extLst>
              <a:ext uri="{FF2B5EF4-FFF2-40B4-BE49-F238E27FC236}">
                <a16:creationId xmlns:a16="http://schemas.microsoft.com/office/drawing/2014/main" xmlns="" id="{8E0DBAD0-3749-4CDF-A7CA-3FB68A9872D3}"/>
              </a:ext>
            </a:extLst>
          </p:cNvPr>
          <p:cNvGrpSpPr>
            <a:grpSpLocks noChangeAspect="1"/>
          </p:cNvGrpSpPr>
          <p:nvPr userDrawn="1"/>
        </p:nvGrpSpPr>
        <p:grpSpPr>
          <a:xfrm>
            <a:off x="345499" y="80904"/>
            <a:ext cx="707706" cy="1035621"/>
            <a:chOff x="5729731" y="12946325"/>
            <a:chExt cx="3934794" cy="5757967"/>
          </a:xfrm>
        </p:grpSpPr>
        <p:sp>
          <p:nvSpPr>
            <p:cNvPr id="11" name="object 44">
              <a:extLst>
                <a:ext uri="{FF2B5EF4-FFF2-40B4-BE49-F238E27FC236}">
                  <a16:creationId xmlns:a16="http://schemas.microsoft.com/office/drawing/2014/main" xmlns="" id="{6A4BB87A-2165-4385-9C60-190D66B0DE17}"/>
                </a:ext>
              </a:extLst>
            </p:cNvPr>
            <p:cNvSpPr/>
            <p:nvPr/>
          </p:nvSpPr>
          <p:spPr>
            <a:xfrm>
              <a:off x="8210008" y="17394287"/>
              <a:ext cx="1427480" cy="1310005"/>
            </a:xfrm>
            <a:custGeom>
              <a:avLst/>
              <a:gdLst/>
              <a:ahLst/>
              <a:cxnLst/>
              <a:rect l="l" t="t" r="r" b="b"/>
              <a:pathLst>
                <a:path w="1427479" h="1310005">
                  <a:moveTo>
                    <a:pt x="456120" y="0"/>
                  </a:moveTo>
                  <a:lnTo>
                    <a:pt x="108076" y="0"/>
                  </a:lnTo>
                  <a:lnTo>
                    <a:pt x="0" y="1309765"/>
                  </a:lnTo>
                  <a:lnTo>
                    <a:pt x="322402" y="1309765"/>
                  </a:lnTo>
                  <a:lnTo>
                    <a:pt x="362703" y="719885"/>
                  </a:lnTo>
                  <a:lnTo>
                    <a:pt x="365791" y="643809"/>
                  </a:lnTo>
                  <a:lnTo>
                    <a:pt x="365478" y="579079"/>
                  </a:lnTo>
                  <a:lnTo>
                    <a:pt x="363732" y="520514"/>
                  </a:lnTo>
                  <a:lnTo>
                    <a:pt x="362703" y="500081"/>
                  </a:lnTo>
                  <a:lnTo>
                    <a:pt x="628336" y="500081"/>
                  </a:lnTo>
                  <a:lnTo>
                    <a:pt x="456120" y="0"/>
                  </a:lnTo>
                  <a:close/>
                </a:path>
                <a:path w="1427479" h="1310005">
                  <a:moveTo>
                    <a:pt x="1361314" y="500081"/>
                  </a:moveTo>
                  <a:lnTo>
                    <a:pt x="1066145" y="500081"/>
                  </a:lnTo>
                  <a:lnTo>
                    <a:pt x="1062013" y="571512"/>
                  </a:lnTo>
                  <a:lnTo>
                    <a:pt x="1060635" y="618219"/>
                  </a:lnTo>
                  <a:lnTo>
                    <a:pt x="1062013" y="660808"/>
                  </a:lnTo>
                  <a:lnTo>
                    <a:pt x="1066145" y="719885"/>
                  </a:lnTo>
                  <a:lnTo>
                    <a:pt x="1106420" y="1309765"/>
                  </a:lnTo>
                  <a:lnTo>
                    <a:pt x="1426997" y="1309765"/>
                  </a:lnTo>
                  <a:lnTo>
                    <a:pt x="1361314" y="500081"/>
                  </a:lnTo>
                  <a:close/>
                </a:path>
                <a:path w="1427479" h="1310005">
                  <a:moveTo>
                    <a:pt x="628336" y="500081"/>
                  </a:moveTo>
                  <a:lnTo>
                    <a:pt x="366338" y="500081"/>
                  </a:lnTo>
                  <a:lnTo>
                    <a:pt x="392220" y="580800"/>
                  </a:lnTo>
                  <a:lnTo>
                    <a:pt x="408480" y="630602"/>
                  </a:lnTo>
                  <a:lnTo>
                    <a:pt x="421987" y="670095"/>
                  </a:lnTo>
                  <a:lnTo>
                    <a:pt x="439609" y="719885"/>
                  </a:lnTo>
                  <a:lnTo>
                    <a:pt x="577012" y="1099082"/>
                  </a:lnTo>
                  <a:lnTo>
                    <a:pt x="851802" y="1099082"/>
                  </a:lnTo>
                  <a:lnTo>
                    <a:pt x="971255" y="769342"/>
                  </a:lnTo>
                  <a:lnTo>
                    <a:pt x="712581" y="769342"/>
                  </a:lnTo>
                  <a:lnTo>
                    <a:pt x="690931" y="691790"/>
                  </a:lnTo>
                  <a:lnTo>
                    <a:pt x="676845" y="643425"/>
                  </a:lnTo>
                  <a:lnTo>
                    <a:pt x="664139" y="603985"/>
                  </a:lnTo>
                  <a:lnTo>
                    <a:pt x="628336" y="500081"/>
                  </a:lnTo>
                  <a:close/>
                </a:path>
                <a:path w="1427479" h="1310005">
                  <a:moveTo>
                    <a:pt x="1320747" y="0"/>
                  </a:moveTo>
                  <a:lnTo>
                    <a:pt x="972686" y="0"/>
                  </a:lnTo>
                  <a:lnTo>
                    <a:pt x="782175" y="553206"/>
                  </a:lnTo>
                  <a:lnTo>
                    <a:pt x="759516" y="622528"/>
                  </a:lnTo>
                  <a:lnTo>
                    <a:pt x="738227" y="692875"/>
                  </a:lnTo>
                  <a:lnTo>
                    <a:pt x="722431" y="747421"/>
                  </a:lnTo>
                  <a:lnTo>
                    <a:pt x="716250" y="769342"/>
                  </a:lnTo>
                  <a:lnTo>
                    <a:pt x="971255" y="769342"/>
                  </a:lnTo>
                  <a:lnTo>
                    <a:pt x="989171" y="719885"/>
                  </a:lnTo>
                  <a:lnTo>
                    <a:pt x="1012993" y="650774"/>
                  </a:lnTo>
                  <a:lnTo>
                    <a:pt x="1036814" y="579079"/>
                  </a:lnTo>
                  <a:lnTo>
                    <a:pt x="1055138" y="522836"/>
                  </a:lnTo>
                  <a:lnTo>
                    <a:pt x="1062468" y="500081"/>
                  </a:lnTo>
                  <a:lnTo>
                    <a:pt x="1361314" y="500081"/>
                  </a:lnTo>
                  <a:lnTo>
                    <a:pt x="1320747" y="0"/>
                  </a:lnTo>
                  <a:close/>
                </a:path>
              </a:pathLst>
            </a:custGeom>
            <a:solidFill>
              <a:srgbClr val="003399"/>
            </a:solidFill>
          </p:spPr>
          <p:txBody>
            <a:bodyPr wrap="square" lIns="0" tIns="0" rIns="0" bIns="0" rtlCol="0"/>
            <a:lstStyle/>
            <a:p>
              <a:endParaRPr/>
            </a:p>
          </p:txBody>
        </p:sp>
        <p:sp>
          <p:nvSpPr>
            <p:cNvPr id="12" name="object 45">
              <a:extLst>
                <a:ext uri="{FF2B5EF4-FFF2-40B4-BE49-F238E27FC236}">
                  <a16:creationId xmlns:a16="http://schemas.microsoft.com/office/drawing/2014/main" xmlns="" id="{DEC5B107-CE08-4C98-A862-854F4F0D5A6B}"/>
                </a:ext>
              </a:extLst>
            </p:cNvPr>
            <p:cNvSpPr/>
            <p:nvPr/>
          </p:nvSpPr>
          <p:spPr>
            <a:xfrm>
              <a:off x="5729731" y="17394280"/>
              <a:ext cx="2423795" cy="1310005"/>
            </a:xfrm>
            <a:custGeom>
              <a:avLst/>
              <a:gdLst/>
              <a:ahLst/>
              <a:cxnLst/>
              <a:rect l="l" t="t" r="r" b="b"/>
              <a:pathLst>
                <a:path w="2423795" h="1310005">
                  <a:moveTo>
                    <a:pt x="1747573" y="0"/>
                  </a:moveTo>
                  <a:lnTo>
                    <a:pt x="1282272" y="0"/>
                  </a:lnTo>
                  <a:lnTo>
                    <a:pt x="1282272" y="1309773"/>
                  </a:lnTo>
                  <a:lnTo>
                    <a:pt x="1747573" y="1309773"/>
                  </a:lnTo>
                  <a:lnTo>
                    <a:pt x="1800481" y="1308387"/>
                  </a:lnTo>
                  <a:lnTo>
                    <a:pt x="1851650" y="1304256"/>
                  </a:lnTo>
                  <a:lnTo>
                    <a:pt x="1901021" y="1297418"/>
                  </a:lnTo>
                  <a:lnTo>
                    <a:pt x="1948540" y="1287912"/>
                  </a:lnTo>
                  <a:lnTo>
                    <a:pt x="1994148" y="1275776"/>
                  </a:lnTo>
                  <a:lnTo>
                    <a:pt x="2037788" y="1261051"/>
                  </a:lnTo>
                  <a:lnTo>
                    <a:pt x="2079404" y="1243775"/>
                  </a:lnTo>
                  <a:lnTo>
                    <a:pt x="2118939" y="1223986"/>
                  </a:lnTo>
                  <a:lnTo>
                    <a:pt x="2156336" y="1201723"/>
                  </a:lnTo>
                  <a:lnTo>
                    <a:pt x="2191538" y="1177026"/>
                  </a:lnTo>
                  <a:lnTo>
                    <a:pt x="2224488" y="1149934"/>
                  </a:lnTo>
                  <a:lnTo>
                    <a:pt x="2255129" y="1120484"/>
                  </a:lnTo>
                  <a:lnTo>
                    <a:pt x="2283405" y="1088717"/>
                  </a:lnTo>
                  <a:lnTo>
                    <a:pt x="2309257" y="1054670"/>
                  </a:lnTo>
                  <a:lnTo>
                    <a:pt x="2321937" y="1034984"/>
                  </a:lnTo>
                  <a:lnTo>
                    <a:pt x="1602849" y="1034984"/>
                  </a:lnTo>
                  <a:lnTo>
                    <a:pt x="1602849" y="274772"/>
                  </a:lnTo>
                  <a:lnTo>
                    <a:pt x="2324433" y="274772"/>
                  </a:lnTo>
                  <a:lnTo>
                    <a:pt x="2309257" y="251431"/>
                  </a:lnTo>
                  <a:lnTo>
                    <a:pt x="2283405" y="217735"/>
                  </a:lnTo>
                  <a:lnTo>
                    <a:pt x="2255129" y="186327"/>
                  </a:lnTo>
                  <a:lnTo>
                    <a:pt x="2224488" y="157240"/>
                  </a:lnTo>
                  <a:lnTo>
                    <a:pt x="2191538" y="130507"/>
                  </a:lnTo>
                  <a:lnTo>
                    <a:pt x="2156336" y="106161"/>
                  </a:lnTo>
                  <a:lnTo>
                    <a:pt x="2118939" y="84237"/>
                  </a:lnTo>
                  <a:lnTo>
                    <a:pt x="2079404" y="64766"/>
                  </a:lnTo>
                  <a:lnTo>
                    <a:pt x="2037788" y="47784"/>
                  </a:lnTo>
                  <a:lnTo>
                    <a:pt x="1994148" y="33322"/>
                  </a:lnTo>
                  <a:lnTo>
                    <a:pt x="1948540" y="21415"/>
                  </a:lnTo>
                  <a:lnTo>
                    <a:pt x="1901021" y="12096"/>
                  </a:lnTo>
                  <a:lnTo>
                    <a:pt x="1851650" y="5398"/>
                  </a:lnTo>
                  <a:lnTo>
                    <a:pt x="1800481" y="1355"/>
                  </a:lnTo>
                  <a:lnTo>
                    <a:pt x="1747573" y="0"/>
                  </a:lnTo>
                  <a:close/>
                </a:path>
                <a:path w="2423795" h="1310005">
                  <a:moveTo>
                    <a:pt x="2324433" y="274772"/>
                  </a:moveTo>
                  <a:lnTo>
                    <a:pt x="1734724" y="274772"/>
                  </a:lnTo>
                  <a:lnTo>
                    <a:pt x="1783246" y="277045"/>
                  </a:lnTo>
                  <a:lnTo>
                    <a:pt x="1828921" y="283850"/>
                  </a:lnTo>
                  <a:lnTo>
                    <a:pt x="1871571" y="295166"/>
                  </a:lnTo>
                  <a:lnTo>
                    <a:pt x="1911013" y="310975"/>
                  </a:lnTo>
                  <a:lnTo>
                    <a:pt x="1947069" y="331256"/>
                  </a:lnTo>
                  <a:lnTo>
                    <a:pt x="1979558" y="355990"/>
                  </a:lnTo>
                  <a:lnTo>
                    <a:pt x="2008299" y="385155"/>
                  </a:lnTo>
                  <a:lnTo>
                    <a:pt x="2033113" y="418733"/>
                  </a:lnTo>
                  <a:lnTo>
                    <a:pt x="2053819" y="456703"/>
                  </a:lnTo>
                  <a:lnTo>
                    <a:pt x="2070238" y="499046"/>
                  </a:lnTo>
                  <a:lnTo>
                    <a:pt x="2082188" y="545741"/>
                  </a:lnTo>
                  <a:lnTo>
                    <a:pt x="2089491" y="596769"/>
                  </a:lnTo>
                  <a:lnTo>
                    <a:pt x="2091965" y="652109"/>
                  </a:lnTo>
                  <a:lnTo>
                    <a:pt x="2089581" y="707907"/>
                  </a:lnTo>
                  <a:lnTo>
                    <a:pt x="2082518" y="759442"/>
                  </a:lnTo>
                  <a:lnTo>
                    <a:pt x="2070912" y="806680"/>
                  </a:lnTo>
                  <a:lnTo>
                    <a:pt x="2054898" y="849585"/>
                  </a:lnTo>
                  <a:lnTo>
                    <a:pt x="2034611" y="888122"/>
                  </a:lnTo>
                  <a:lnTo>
                    <a:pt x="2010187" y="922257"/>
                  </a:lnTo>
                  <a:lnTo>
                    <a:pt x="1981760" y="951954"/>
                  </a:lnTo>
                  <a:lnTo>
                    <a:pt x="1949466" y="977178"/>
                  </a:lnTo>
                  <a:lnTo>
                    <a:pt x="1913441" y="997895"/>
                  </a:lnTo>
                  <a:lnTo>
                    <a:pt x="1873818" y="1014069"/>
                  </a:lnTo>
                  <a:lnTo>
                    <a:pt x="1830735" y="1025665"/>
                  </a:lnTo>
                  <a:lnTo>
                    <a:pt x="1784325" y="1032648"/>
                  </a:lnTo>
                  <a:lnTo>
                    <a:pt x="1734724" y="1034984"/>
                  </a:lnTo>
                  <a:lnTo>
                    <a:pt x="2321937" y="1034984"/>
                  </a:lnTo>
                  <a:lnTo>
                    <a:pt x="2353466" y="979895"/>
                  </a:lnTo>
                  <a:lnTo>
                    <a:pt x="2371709" y="939245"/>
                  </a:lnTo>
                  <a:lnTo>
                    <a:pt x="2387302" y="896471"/>
                  </a:lnTo>
                  <a:lnTo>
                    <a:pt x="2400187" y="851613"/>
                  </a:lnTo>
                  <a:lnTo>
                    <a:pt x="2410308" y="804708"/>
                  </a:lnTo>
                  <a:lnTo>
                    <a:pt x="2417607" y="755797"/>
                  </a:lnTo>
                  <a:lnTo>
                    <a:pt x="2422029" y="704918"/>
                  </a:lnTo>
                  <a:lnTo>
                    <a:pt x="2423515" y="652109"/>
                  </a:lnTo>
                  <a:lnTo>
                    <a:pt x="2422029" y="599331"/>
                  </a:lnTo>
                  <a:lnTo>
                    <a:pt x="2417607" y="548539"/>
                  </a:lnTo>
                  <a:lnTo>
                    <a:pt x="2410308" y="499767"/>
                  </a:lnTo>
                  <a:lnTo>
                    <a:pt x="2400187" y="453049"/>
                  </a:lnTo>
                  <a:lnTo>
                    <a:pt x="2387302" y="408418"/>
                  </a:lnTo>
                  <a:lnTo>
                    <a:pt x="2371709" y="365907"/>
                  </a:lnTo>
                  <a:lnTo>
                    <a:pt x="2353466" y="325550"/>
                  </a:lnTo>
                  <a:lnTo>
                    <a:pt x="2332630" y="287380"/>
                  </a:lnTo>
                  <a:lnTo>
                    <a:pt x="2324433" y="274772"/>
                  </a:lnTo>
                  <a:close/>
                </a:path>
                <a:path w="2423795" h="1310005">
                  <a:moveTo>
                    <a:pt x="782200" y="0"/>
                  </a:moveTo>
                  <a:lnTo>
                    <a:pt x="445146" y="0"/>
                  </a:lnTo>
                  <a:lnTo>
                    <a:pt x="0" y="1309773"/>
                  </a:lnTo>
                  <a:lnTo>
                    <a:pt x="329732" y="1309773"/>
                  </a:lnTo>
                  <a:lnTo>
                    <a:pt x="408498" y="1034984"/>
                  </a:lnTo>
                  <a:lnTo>
                    <a:pt x="1133942" y="1034984"/>
                  </a:lnTo>
                  <a:lnTo>
                    <a:pt x="1046788" y="778539"/>
                  </a:lnTo>
                  <a:lnTo>
                    <a:pt x="483612" y="778539"/>
                  </a:lnTo>
                  <a:lnTo>
                    <a:pt x="558718" y="523887"/>
                  </a:lnTo>
                  <a:lnTo>
                    <a:pt x="577068" y="453910"/>
                  </a:lnTo>
                  <a:lnTo>
                    <a:pt x="594210" y="380327"/>
                  </a:lnTo>
                  <a:lnTo>
                    <a:pt x="606885" y="322199"/>
                  </a:lnTo>
                  <a:lnTo>
                    <a:pt x="611834" y="298587"/>
                  </a:lnTo>
                  <a:lnTo>
                    <a:pt x="883676" y="298587"/>
                  </a:lnTo>
                  <a:lnTo>
                    <a:pt x="782200" y="0"/>
                  </a:lnTo>
                  <a:close/>
                </a:path>
                <a:path w="2423795" h="1310005">
                  <a:moveTo>
                    <a:pt x="1133942" y="1034984"/>
                  </a:moveTo>
                  <a:lnTo>
                    <a:pt x="817005" y="1034984"/>
                  </a:lnTo>
                  <a:lnTo>
                    <a:pt x="897606" y="1309773"/>
                  </a:lnTo>
                  <a:lnTo>
                    <a:pt x="1227330" y="1309773"/>
                  </a:lnTo>
                  <a:lnTo>
                    <a:pt x="1133942" y="1034984"/>
                  </a:lnTo>
                  <a:close/>
                </a:path>
                <a:path w="2423795" h="1310005">
                  <a:moveTo>
                    <a:pt x="883676" y="298587"/>
                  </a:moveTo>
                  <a:lnTo>
                    <a:pt x="615495" y="298587"/>
                  </a:lnTo>
                  <a:lnTo>
                    <a:pt x="632817" y="382474"/>
                  </a:lnTo>
                  <a:lnTo>
                    <a:pt x="644125" y="433905"/>
                  </a:lnTo>
                  <a:lnTo>
                    <a:pt x="654402" y="474002"/>
                  </a:lnTo>
                  <a:lnTo>
                    <a:pt x="668628" y="523887"/>
                  </a:lnTo>
                  <a:lnTo>
                    <a:pt x="741891" y="778539"/>
                  </a:lnTo>
                  <a:lnTo>
                    <a:pt x="1046788" y="778539"/>
                  </a:lnTo>
                  <a:lnTo>
                    <a:pt x="883676" y="298587"/>
                  </a:lnTo>
                  <a:close/>
                </a:path>
              </a:pathLst>
            </a:custGeom>
            <a:solidFill>
              <a:srgbClr val="003399"/>
            </a:solidFill>
          </p:spPr>
          <p:txBody>
            <a:bodyPr wrap="square" lIns="0" tIns="0" rIns="0" bIns="0" rtlCol="0"/>
            <a:lstStyle/>
            <a:p>
              <a:endParaRPr/>
            </a:p>
          </p:txBody>
        </p:sp>
        <p:sp>
          <p:nvSpPr>
            <p:cNvPr id="14" name="object 46">
              <a:extLst>
                <a:ext uri="{FF2B5EF4-FFF2-40B4-BE49-F238E27FC236}">
                  <a16:creationId xmlns:a16="http://schemas.microsoft.com/office/drawing/2014/main" xmlns="" id="{4D45BA01-ABCF-45F4-A04B-16219267F443}"/>
                </a:ext>
              </a:extLst>
            </p:cNvPr>
            <p:cNvSpPr/>
            <p:nvPr/>
          </p:nvSpPr>
          <p:spPr>
            <a:xfrm>
              <a:off x="5738321" y="17089704"/>
              <a:ext cx="3926204" cy="0"/>
            </a:xfrm>
            <a:custGeom>
              <a:avLst/>
              <a:gdLst/>
              <a:ahLst/>
              <a:cxnLst/>
              <a:rect l="l" t="t" r="r" b="b"/>
              <a:pathLst>
                <a:path w="3926204">
                  <a:moveTo>
                    <a:pt x="0" y="0"/>
                  </a:moveTo>
                  <a:lnTo>
                    <a:pt x="3926129" y="0"/>
                  </a:lnTo>
                </a:path>
              </a:pathLst>
            </a:custGeom>
            <a:ln w="40752">
              <a:solidFill>
                <a:srgbClr val="003399"/>
              </a:solidFill>
            </a:ln>
          </p:spPr>
          <p:txBody>
            <a:bodyPr wrap="square" lIns="0" tIns="0" rIns="0" bIns="0" rtlCol="0"/>
            <a:lstStyle/>
            <a:p>
              <a:endParaRPr/>
            </a:p>
          </p:txBody>
        </p:sp>
        <p:sp>
          <p:nvSpPr>
            <p:cNvPr id="15" name="object 47">
              <a:extLst>
                <a:ext uri="{FF2B5EF4-FFF2-40B4-BE49-F238E27FC236}">
                  <a16:creationId xmlns:a16="http://schemas.microsoft.com/office/drawing/2014/main" xmlns="" id="{733AB95D-DF91-4ABF-8853-71574EB95904}"/>
                </a:ext>
              </a:extLst>
            </p:cNvPr>
            <p:cNvSpPr/>
            <p:nvPr/>
          </p:nvSpPr>
          <p:spPr>
            <a:xfrm>
              <a:off x="7464267" y="12946325"/>
              <a:ext cx="457834" cy="435609"/>
            </a:xfrm>
            <a:custGeom>
              <a:avLst/>
              <a:gdLst/>
              <a:ahLst/>
              <a:cxnLst/>
              <a:rect l="l" t="t" r="r" b="b"/>
              <a:pathLst>
                <a:path w="457834" h="435609">
                  <a:moveTo>
                    <a:pt x="228650" y="0"/>
                  </a:moveTo>
                  <a:lnTo>
                    <a:pt x="168396" y="157741"/>
                  </a:lnTo>
                  <a:lnTo>
                    <a:pt x="0" y="166512"/>
                  </a:lnTo>
                  <a:lnTo>
                    <a:pt x="131371" y="272418"/>
                  </a:lnTo>
                  <a:lnTo>
                    <a:pt x="87553" y="435387"/>
                  </a:lnTo>
                  <a:lnTo>
                    <a:pt x="228977" y="343235"/>
                  </a:lnTo>
                  <a:lnTo>
                    <a:pt x="345526" y="343235"/>
                  </a:lnTo>
                  <a:lnTo>
                    <a:pt x="326331" y="272251"/>
                  </a:lnTo>
                  <a:lnTo>
                    <a:pt x="457519" y="166101"/>
                  </a:lnTo>
                  <a:lnTo>
                    <a:pt x="289046" y="157599"/>
                  </a:lnTo>
                  <a:lnTo>
                    <a:pt x="228650" y="0"/>
                  </a:lnTo>
                  <a:close/>
                </a:path>
                <a:path w="457834" h="435609">
                  <a:moveTo>
                    <a:pt x="345526" y="343235"/>
                  </a:moveTo>
                  <a:lnTo>
                    <a:pt x="228977" y="343235"/>
                  </a:lnTo>
                  <a:lnTo>
                    <a:pt x="370367" y="435102"/>
                  </a:lnTo>
                  <a:lnTo>
                    <a:pt x="345526" y="343235"/>
                  </a:lnTo>
                  <a:close/>
                </a:path>
              </a:pathLst>
            </a:custGeom>
            <a:solidFill>
              <a:srgbClr val="003399"/>
            </a:solidFill>
          </p:spPr>
          <p:txBody>
            <a:bodyPr wrap="square" lIns="0" tIns="0" rIns="0" bIns="0" rtlCol="0"/>
            <a:lstStyle/>
            <a:p>
              <a:endParaRPr/>
            </a:p>
          </p:txBody>
        </p:sp>
        <p:sp>
          <p:nvSpPr>
            <p:cNvPr id="17" name="object 48">
              <a:extLst>
                <a:ext uri="{FF2B5EF4-FFF2-40B4-BE49-F238E27FC236}">
                  <a16:creationId xmlns:a16="http://schemas.microsoft.com/office/drawing/2014/main" xmlns="" id="{4E2BC802-9B63-47A9-B8FF-50E62D425EDE}"/>
                </a:ext>
              </a:extLst>
            </p:cNvPr>
            <p:cNvSpPr/>
            <p:nvPr/>
          </p:nvSpPr>
          <p:spPr>
            <a:xfrm>
              <a:off x="9186595" y="14648322"/>
              <a:ext cx="436245" cy="457834"/>
            </a:xfrm>
            <a:custGeom>
              <a:avLst/>
              <a:gdLst/>
              <a:ahLst/>
              <a:cxnLst/>
              <a:rect l="l" t="t" r="r" b="b"/>
              <a:pathLst>
                <a:path w="436245" h="457834">
                  <a:moveTo>
                    <a:pt x="277002" y="326817"/>
                  </a:moveTo>
                  <a:lnTo>
                    <a:pt x="164325" y="326817"/>
                  </a:lnTo>
                  <a:lnTo>
                    <a:pt x="271145" y="457452"/>
                  </a:lnTo>
                  <a:lnTo>
                    <a:pt x="277002" y="326817"/>
                  </a:lnTo>
                  <a:close/>
                </a:path>
                <a:path w="436245" h="457834">
                  <a:moveTo>
                    <a:pt x="0" y="88918"/>
                  </a:moveTo>
                  <a:lnTo>
                    <a:pt x="92839" y="229848"/>
                  </a:lnTo>
                  <a:lnTo>
                    <a:pt x="1717" y="371749"/>
                  </a:lnTo>
                  <a:lnTo>
                    <a:pt x="164325" y="326817"/>
                  </a:lnTo>
                  <a:lnTo>
                    <a:pt x="277002" y="326817"/>
                  </a:lnTo>
                  <a:lnTo>
                    <a:pt x="278701" y="288921"/>
                  </a:lnTo>
                  <a:lnTo>
                    <a:pt x="436083" y="227762"/>
                  </a:lnTo>
                  <a:lnTo>
                    <a:pt x="278006" y="168262"/>
                  </a:lnTo>
                  <a:lnTo>
                    <a:pt x="275921" y="131815"/>
                  </a:lnTo>
                  <a:lnTo>
                    <a:pt x="163111" y="131815"/>
                  </a:lnTo>
                  <a:lnTo>
                    <a:pt x="0" y="88918"/>
                  </a:lnTo>
                  <a:close/>
                </a:path>
                <a:path w="436245" h="457834">
                  <a:moveTo>
                    <a:pt x="268381" y="0"/>
                  </a:moveTo>
                  <a:lnTo>
                    <a:pt x="163111" y="131815"/>
                  </a:lnTo>
                  <a:lnTo>
                    <a:pt x="275921" y="131815"/>
                  </a:lnTo>
                  <a:lnTo>
                    <a:pt x="268381" y="0"/>
                  </a:lnTo>
                  <a:close/>
                </a:path>
              </a:pathLst>
            </a:custGeom>
            <a:solidFill>
              <a:srgbClr val="003399"/>
            </a:solidFill>
          </p:spPr>
          <p:txBody>
            <a:bodyPr wrap="square" lIns="0" tIns="0" rIns="0" bIns="0" rtlCol="0"/>
            <a:lstStyle/>
            <a:p>
              <a:endParaRPr/>
            </a:p>
          </p:txBody>
        </p:sp>
        <p:sp>
          <p:nvSpPr>
            <p:cNvPr id="22" name="object 49">
              <a:extLst>
                <a:ext uri="{FF2B5EF4-FFF2-40B4-BE49-F238E27FC236}">
                  <a16:creationId xmlns:a16="http://schemas.microsoft.com/office/drawing/2014/main" xmlns="" id="{898D34AB-CD23-459A-8A3B-87F87F399019}"/>
                </a:ext>
              </a:extLst>
            </p:cNvPr>
            <p:cNvSpPr/>
            <p:nvPr/>
          </p:nvSpPr>
          <p:spPr>
            <a:xfrm>
              <a:off x="8916999" y="15507118"/>
              <a:ext cx="448309" cy="455295"/>
            </a:xfrm>
            <a:custGeom>
              <a:avLst/>
              <a:gdLst/>
              <a:ahLst/>
              <a:cxnLst/>
              <a:rect l="l" t="t" r="r" b="b"/>
              <a:pathLst>
                <a:path w="448309" h="455294">
                  <a:moveTo>
                    <a:pt x="140092" y="0"/>
                  </a:moveTo>
                  <a:lnTo>
                    <a:pt x="149926" y="168430"/>
                  </a:lnTo>
                  <a:lnTo>
                    <a:pt x="0" y="245596"/>
                  </a:lnTo>
                  <a:lnTo>
                    <a:pt x="163211" y="288225"/>
                  </a:lnTo>
                  <a:lnTo>
                    <a:pt x="190260" y="454763"/>
                  </a:lnTo>
                  <a:lnTo>
                    <a:pt x="281189" y="312685"/>
                  </a:lnTo>
                  <a:lnTo>
                    <a:pt x="426855" y="312685"/>
                  </a:lnTo>
                  <a:lnTo>
                    <a:pt x="341007" y="207884"/>
                  </a:lnTo>
                  <a:lnTo>
                    <a:pt x="385954" y="118857"/>
                  </a:lnTo>
                  <a:lnTo>
                    <a:pt x="259837" y="118857"/>
                  </a:lnTo>
                  <a:lnTo>
                    <a:pt x="140092" y="0"/>
                  </a:lnTo>
                  <a:close/>
                </a:path>
                <a:path w="448309" h="455294">
                  <a:moveTo>
                    <a:pt x="426855" y="312685"/>
                  </a:moveTo>
                  <a:lnTo>
                    <a:pt x="281189" y="312685"/>
                  </a:lnTo>
                  <a:lnTo>
                    <a:pt x="448078" y="338594"/>
                  </a:lnTo>
                  <a:lnTo>
                    <a:pt x="426855" y="312685"/>
                  </a:lnTo>
                  <a:close/>
                </a:path>
                <a:path w="448309" h="455294">
                  <a:moveTo>
                    <a:pt x="416959" y="57447"/>
                  </a:moveTo>
                  <a:lnTo>
                    <a:pt x="259837" y="118857"/>
                  </a:lnTo>
                  <a:lnTo>
                    <a:pt x="385954" y="118857"/>
                  </a:lnTo>
                  <a:lnTo>
                    <a:pt x="416959" y="57447"/>
                  </a:lnTo>
                  <a:close/>
                </a:path>
              </a:pathLst>
            </a:custGeom>
            <a:solidFill>
              <a:srgbClr val="003399"/>
            </a:solidFill>
          </p:spPr>
          <p:txBody>
            <a:bodyPr wrap="square" lIns="0" tIns="0" rIns="0" bIns="0" rtlCol="0"/>
            <a:lstStyle/>
            <a:p>
              <a:endParaRPr/>
            </a:p>
          </p:txBody>
        </p:sp>
        <p:sp>
          <p:nvSpPr>
            <p:cNvPr id="23" name="object 50">
              <a:extLst>
                <a:ext uri="{FF2B5EF4-FFF2-40B4-BE49-F238E27FC236}">
                  <a16:creationId xmlns:a16="http://schemas.microsoft.com/office/drawing/2014/main" xmlns="" id="{A16C2683-12A2-4AF9-8462-B4460F679E21}"/>
                </a:ext>
              </a:extLst>
            </p:cNvPr>
            <p:cNvSpPr/>
            <p:nvPr/>
          </p:nvSpPr>
          <p:spPr>
            <a:xfrm>
              <a:off x="7461848" y="16379815"/>
              <a:ext cx="457834" cy="436245"/>
            </a:xfrm>
            <a:custGeom>
              <a:avLst/>
              <a:gdLst/>
              <a:ahLst/>
              <a:cxnLst/>
              <a:rect l="l" t="t" r="r" b="b"/>
              <a:pathLst>
                <a:path w="457834" h="436244">
                  <a:moveTo>
                    <a:pt x="85903" y="1549"/>
                  </a:moveTo>
                  <a:lnTo>
                    <a:pt x="130701" y="164258"/>
                  </a:lnTo>
                  <a:lnTo>
                    <a:pt x="0" y="271003"/>
                  </a:lnTo>
                  <a:lnTo>
                    <a:pt x="168539" y="278592"/>
                  </a:lnTo>
                  <a:lnTo>
                    <a:pt x="229597" y="436057"/>
                  </a:lnTo>
                  <a:lnTo>
                    <a:pt x="289155" y="277972"/>
                  </a:lnTo>
                  <a:lnTo>
                    <a:pt x="457477" y="268540"/>
                  </a:lnTo>
                  <a:lnTo>
                    <a:pt x="325669" y="163077"/>
                  </a:lnTo>
                  <a:lnTo>
                    <a:pt x="344266" y="92738"/>
                  </a:lnTo>
                  <a:lnTo>
                    <a:pt x="227729" y="92738"/>
                  </a:lnTo>
                  <a:lnTo>
                    <a:pt x="85903" y="1549"/>
                  </a:lnTo>
                  <a:close/>
                </a:path>
                <a:path w="457834" h="436244">
                  <a:moveTo>
                    <a:pt x="368784" y="0"/>
                  </a:moveTo>
                  <a:lnTo>
                    <a:pt x="227729" y="92738"/>
                  </a:lnTo>
                  <a:lnTo>
                    <a:pt x="344266" y="92738"/>
                  </a:lnTo>
                  <a:lnTo>
                    <a:pt x="368784" y="0"/>
                  </a:lnTo>
                  <a:close/>
                </a:path>
              </a:pathLst>
            </a:custGeom>
            <a:solidFill>
              <a:srgbClr val="003399"/>
            </a:solidFill>
          </p:spPr>
          <p:txBody>
            <a:bodyPr wrap="square" lIns="0" tIns="0" rIns="0" bIns="0" rtlCol="0"/>
            <a:lstStyle/>
            <a:p>
              <a:endParaRPr/>
            </a:p>
          </p:txBody>
        </p:sp>
        <p:sp>
          <p:nvSpPr>
            <p:cNvPr id="24" name="object 51">
              <a:extLst>
                <a:ext uri="{FF2B5EF4-FFF2-40B4-BE49-F238E27FC236}">
                  <a16:creationId xmlns:a16="http://schemas.microsoft.com/office/drawing/2014/main" xmlns="" id="{A1861D4D-1BB3-44AC-860B-9DBE5E7FACCC}"/>
                </a:ext>
              </a:extLst>
            </p:cNvPr>
            <p:cNvSpPr/>
            <p:nvPr/>
          </p:nvSpPr>
          <p:spPr>
            <a:xfrm>
              <a:off x="6615689" y="16115360"/>
              <a:ext cx="454659" cy="448945"/>
            </a:xfrm>
            <a:custGeom>
              <a:avLst/>
              <a:gdLst/>
              <a:ahLst/>
              <a:cxnLst/>
              <a:rect l="l" t="t" r="r" b="b"/>
              <a:pathLst>
                <a:path w="454659" h="448944">
                  <a:moveTo>
                    <a:pt x="207951" y="0"/>
                  </a:moveTo>
                  <a:lnTo>
                    <a:pt x="166411" y="163588"/>
                  </a:lnTo>
                  <a:lnTo>
                    <a:pt x="0" y="191516"/>
                  </a:lnTo>
                  <a:lnTo>
                    <a:pt x="142638" y="281708"/>
                  </a:lnTo>
                  <a:lnTo>
                    <a:pt x="117793" y="448631"/>
                  </a:lnTo>
                  <a:lnTo>
                    <a:pt x="247808" y="340865"/>
                  </a:lnTo>
                  <a:lnTo>
                    <a:pt x="368936" y="340865"/>
                  </a:lnTo>
                  <a:lnTo>
                    <a:pt x="336425" y="259066"/>
                  </a:lnTo>
                  <a:lnTo>
                    <a:pt x="443896" y="149490"/>
                  </a:lnTo>
                  <a:lnTo>
                    <a:pt x="286081" y="149490"/>
                  </a:lnTo>
                  <a:lnTo>
                    <a:pt x="207951" y="0"/>
                  </a:lnTo>
                  <a:close/>
                </a:path>
                <a:path w="454659" h="448944">
                  <a:moveTo>
                    <a:pt x="368936" y="340865"/>
                  </a:moveTo>
                  <a:lnTo>
                    <a:pt x="247808" y="340865"/>
                  </a:lnTo>
                  <a:lnTo>
                    <a:pt x="398731" y="415828"/>
                  </a:lnTo>
                  <a:lnTo>
                    <a:pt x="368936" y="340865"/>
                  </a:lnTo>
                  <a:close/>
                </a:path>
                <a:path w="454659" h="448944">
                  <a:moveTo>
                    <a:pt x="454511" y="138668"/>
                  </a:moveTo>
                  <a:lnTo>
                    <a:pt x="286081" y="149490"/>
                  </a:lnTo>
                  <a:lnTo>
                    <a:pt x="443896" y="149490"/>
                  </a:lnTo>
                  <a:lnTo>
                    <a:pt x="454511" y="138668"/>
                  </a:lnTo>
                  <a:close/>
                </a:path>
              </a:pathLst>
            </a:custGeom>
            <a:solidFill>
              <a:srgbClr val="003399"/>
            </a:solidFill>
          </p:spPr>
          <p:txBody>
            <a:bodyPr wrap="square" lIns="0" tIns="0" rIns="0" bIns="0" rtlCol="0"/>
            <a:lstStyle/>
            <a:p>
              <a:endParaRPr/>
            </a:p>
          </p:txBody>
        </p:sp>
        <p:sp>
          <p:nvSpPr>
            <p:cNvPr id="25" name="object 52">
              <a:extLst>
                <a:ext uri="{FF2B5EF4-FFF2-40B4-BE49-F238E27FC236}">
                  <a16:creationId xmlns:a16="http://schemas.microsoft.com/office/drawing/2014/main" xmlns="" id="{069167EC-DAD2-4CC1-9140-6BC8A96DA5FA}"/>
                </a:ext>
              </a:extLst>
            </p:cNvPr>
            <p:cNvSpPr/>
            <p:nvPr/>
          </p:nvSpPr>
          <p:spPr>
            <a:xfrm>
              <a:off x="6026109" y="15526494"/>
              <a:ext cx="446405" cy="455930"/>
            </a:xfrm>
            <a:custGeom>
              <a:avLst/>
              <a:gdLst/>
              <a:ahLst/>
              <a:cxnLst/>
              <a:rect l="l" t="t" r="r" b="b"/>
              <a:pathLst>
                <a:path w="446404" h="455930">
                  <a:moveTo>
                    <a:pt x="279964" y="315902"/>
                  </a:moveTo>
                  <a:lnTo>
                    <a:pt x="166378" y="315902"/>
                  </a:lnTo>
                  <a:lnTo>
                    <a:pt x="260389" y="455826"/>
                  </a:lnTo>
                  <a:lnTo>
                    <a:pt x="279964" y="315902"/>
                  </a:lnTo>
                  <a:close/>
                </a:path>
                <a:path w="446404" h="455930">
                  <a:moveTo>
                    <a:pt x="24769" y="63729"/>
                  </a:moveTo>
                  <a:lnTo>
                    <a:pt x="104181" y="212550"/>
                  </a:lnTo>
                  <a:lnTo>
                    <a:pt x="0" y="345413"/>
                  </a:lnTo>
                  <a:lnTo>
                    <a:pt x="166378" y="315902"/>
                  </a:lnTo>
                  <a:lnTo>
                    <a:pt x="279964" y="315902"/>
                  </a:lnTo>
                  <a:lnTo>
                    <a:pt x="283760" y="288761"/>
                  </a:lnTo>
                  <a:lnTo>
                    <a:pt x="445992" y="242455"/>
                  </a:lnTo>
                  <a:lnTo>
                    <a:pt x="294223" y="168614"/>
                  </a:lnTo>
                  <a:lnTo>
                    <a:pt x="295909" y="121663"/>
                  </a:lnTo>
                  <a:lnTo>
                    <a:pt x="183257" y="121663"/>
                  </a:lnTo>
                  <a:lnTo>
                    <a:pt x="24769" y="63729"/>
                  </a:lnTo>
                  <a:close/>
                </a:path>
                <a:path w="446404" h="455930">
                  <a:moveTo>
                    <a:pt x="300279" y="0"/>
                  </a:moveTo>
                  <a:lnTo>
                    <a:pt x="183257" y="121663"/>
                  </a:lnTo>
                  <a:lnTo>
                    <a:pt x="295909" y="121663"/>
                  </a:lnTo>
                  <a:lnTo>
                    <a:pt x="300279" y="0"/>
                  </a:lnTo>
                  <a:close/>
                </a:path>
              </a:pathLst>
            </a:custGeom>
            <a:solidFill>
              <a:srgbClr val="003399"/>
            </a:solidFill>
          </p:spPr>
          <p:txBody>
            <a:bodyPr wrap="square" lIns="0" tIns="0" rIns="0" bIns="0" rtlCol="0"/>
            <a:lstStyle/>
            <a:p>
              <a:endParaRPr/>
            </a:p>
          </p:txBody>
        </p:sp>
        <p:sp>
          <p:nvSpPr>
            <p:cNvPr id="26" name="object 53">
              <a:extLst>
                <a:ext uri="{FF2B5EF4-FFF2-40B4-BE49-F238E27FC236}">
                  <a16:creationId xmlns:a16="http://schemas.microsoft.com/office/drawing/2014/main" xmlns="" id="{85F17B32-3BF1-4BD9-A6CD-A54203F0B56C}"/>
                </a:ext>
              </a:extLst>
            </p:cNvPr>
            <p:cNvSpPr/>
            <p:nvPr/>
          </p:nvSpPr>
          <p:spPr>
            <a:xfrm>
              <a:off x="5753134" y="14655737"/>
              <a:ext cx="436245" cy="457834"/>
            </a:xfrm>
            <a:custGeom>
              <a:avLst/>
              <a:gdLst/>
              <a:ahLst/>
              <a:cxnLst/>
              <a:rect l="l" t="t" r="r" b="b"/>
              <a:pathLst>
                <a:path w="436245" h="457834">
                  <a:moveTo>
                    <a:pt x="165054" y="0"/>
                  </a:moveTo>
                  <a:lnTo>
                    <a:pt x="157456" y="168572"/>
                  </a:lnTo>
                  <a:lnTo>
                    <a:pt x="0" y="229655"/>
                  </a:lnTo>
                  <a:lnTo>
                    <a:pt x="158152" y="289189"/>
                  </a:lnTo>
                  <a:lnTo>
                    <a:pt x="167701" y="457527"/>
                  </a:lnTo>
                  <a:lnTo>
                    <a:pt x="273013" y="325711"/>
                  </a:lnTo>
                  <a:lnTo>
                    <a:pt x="407849" y="325711"/>
                  </a:lnTo>
                  <a:lnTo>
                    <a:pt x="343319" y="227704"/>
                  </a:lnTo>
                  <a:lnTo>
                    <a:pt x="405576" y="130743"/>
                  </a:lnTo>
                  <a:lnTo>
                    <a:pt x="271840" y="130743"/>
                  </a:lnTo>
                  <a:lnTo>
                    <a:pt x="165054" y="0"/>
                  </a:lnTo>
                  <a:close/>
                </a:path>
                <a:path w="436245" h="457834">
                  <a:moveTo>
                    <a:pt x="407849" y="325711"/>
                  </a:moveTo>
                  <a:lnTo>
                    <a:pt x="273013" y="325711"/>
                  </a:lnTo>
                  <a:lnTo>
                    <a:pt x="436116" y="368642"/>
                  </a:lnTo>
                  <a:lnTo>
                    <a:pt x="407849" y="325711"/>
                  </a:lnTo>
                  <a:close/>
                </a:path>
                <a:path w="436245" h="457834">
                  <a:moveTo>
                    <a:pt x="434432" y="85802"/>
                  </a:moveTo>
                  <a:lnTo>
                    <a:pt x="271840" y="130743"/>
                  </a:lnTo>
                  <a:lnTo>
                    <a:pt x="405576" y="130743"/>
                  </a:lnTo>
                  <a:lnTo>
                    <a:pt x="434432" y="85802"/>
                  </a:lnTo>
                  <a:close/>
                </a:path>
              </a:pathLst>
            </a:custGeom>
            <a:solidFill>
              <a:srgbClr val="003399"/>
            </a:solidFill>
          </p:spPr>
          <p:txBody>
            <a:bodyPr wrap="square" lIns="0" tIns="0" rIns="0" bIns="0" rtlCol="0"/>
            <a:lstStyle/>
            <a:p>
              <a:endParaRPr/>
            </a:p>
          </p:txBody>
        </p:sp>
        <p:sp>
          <p:nvSpPr>
            <p:cNvPr id="27" name="object 54">
              <a:extLst>
                <a:ext uri="{FF2B5EF4-FFF2-40B4-BE49-F238E27FC236}">
                  <a16:creationId xmlns:a16="http://schemas.microsoft.com/office/drawing/2014/main" xmlns="" id="{44205083-0C31-4601-96FE-415891A0D859}"/>
                </a:ext>
              </a:extLst>
            </p:cNvPr>
            <p:cNvSpPr/>
            <p:nvPr/>
          </p:nvSpPr>
          <p:spPr>
            <a:xfrm>
              <a:off x="6008823" y="13803110"/>
              <a:ext cx="448309" cy="455295"/>
            </a:xfrm>
            <a:custGeom>
              <a:avLst/>
              <a:gdLst/>
              <a:ahLst/>
              <a:cxnLst/>
              <a:rect l="l" t="t" r="r" b="b"/>
              <a:pathLst>
                <a:path w="448310" h="455294">
                  <a:moveTo>
                    <a:pt x="301553" y="336107"/>
                  </a:moveTo>
                  <a:lnTo>
                    <a:pt x="188727" y="336107"/>
                  </a:lnTo>
                  <a:lnTo>
                    <a:pt x="308681" y="454721"/>
                  </a:lnTo>
                  <a:lnTo>
                    <a:pt x="301553" y="336107"/>
                  </a:lnTo>
                  <a:close/>
                </a:path>
                <a:path w="448310" h="455294">
                  <a:moveTo>
                    <a:pt x="0" y="116687"/>
                  </a:moveTo>
                  <a:lnTo>
                    <a:pt x="107372" y="247171"/>
                  </a:lnTo>
                  <a:lnTo>
                    <a:pt x="31672" y="397818"/>
                  </a:lnTo>
                  <a:lnTo>
                    <a:pt x="188727" y="336107"/>
                  </a:lnTo>
                  <a:lnTo>
                    <a:pt x="301553" y="336107"/>
                  </a:lnTo>
                  <a:lnTo>
                    <a:pt x="298554" y="286190"/>
                  </a:lnTo>
                  <a:lnTo>
                    <a:pt x="448304" y="208730"/>
                  </a:lnTo>
                  <a:lnTo>
                    <a:pt x="284908" y="166528"/>
                  </a:lnTo>
                  <a:lnTo>
                    <a:pt x="280924" y="142261"/>
                  </a:lnTo>
                  <a:lnTo>
                    <a:pt x="166931" y="142261"/>
                  </a:lnTo>
                  <a:lnTo>
                    <a:pt x="0" y="116687"/>
                  </a:lnTo>
                  <a:close/>
                </a:path>
                <a:path w="448310" h="455294">
                  <a:moveTo>
                    <a:pt x="257567" y="0"/>
                  </a:moveTo>
                  <a:lnTo>
                    <a:pt x="166931" y="142261"/>
                  </a:lnTo>
                  <a:lnTo>
                    <a:pt x="280924" y="142261"/>
                  </a:lnTo>
                  <a:lnTo>
                    <a:pt x="257567" y="0"/>
                  </a:lnTo>
                  <a:close/>
                </a:path>
              </a:pathLst>
            </a:custGeom>
            <a:solidFill>
              <a:srgbClr val="003399"/>
            </a:solidFill>
          </p:spPr>
          <p:txBody>
            <a:bodyPr wrap="square" lIns="0" tIns="0" rIns="0" bIns="0" rtlCol="0"/>
            <a:lstStyle/>
            <a:p>
              <a:endParaRPr/>
            </a:p>
          </p:txBody>
        </p:sp>
        <p:sp>
          <p:nvSpPr>
            <p:cNvPr id="28" name="object 55">
              <a:extLst>
                <a:ext uri="{FF2B5EF4-FFF2-40B4-BE49-F238E27FC236}">
                  <a16:creationId xmlns:a16="http://schemas.microsoft.com/office/drawing/2014/main" xmlns="" id="{A1913A69-1B7C-4947-8B0E-D051F1B4C801}"/>
                </a:ext>
              </a:extLst>
            </p:cNvPr>
            <p:cNvSpPr/>
            <p:nvPr/>
          </p:nvSpPr>
          <p:spPr>
            <a:xfrm>
              <a:off x="6607430" y="13204825"/>
              <a:ext cx="455295" cy="447675"/>
            </a:xfrm>
            <a:custGeom>
              <a:avLst/>
              <a:gdLst/>
              <a:ahLst/>
              <a:cxnLst/>
              <a:rect l="l" t="t" r="r" b="b"/>
              <a:pathLst>
                <a:path w="455295" h="447675">
                  <a:moveTo>
                    <a:pt x="114308" y="0"/>
                  </a:moveTo>
                  <a:lnTo>
                    <a:pt x="141315" y="166813"/>
                  </a:lnTo>
                  <a:lnTo>
                    <a:pt x="0" y="258781"/>
                  </a:lnTo>
                  <a:lnTo>
                    <a:pt x="166746" y="284598"/>
                  </a:lnTo>
                  <a:lnTo>
                    <a:pt x="210598" y="447508"/>
                  </a:lnTo>
                  <a:lnTo>
                    <a:pt x="286776" y="296853"/>
                  </a:lnTo>
                  <a:lnTo>
                    <a:pt x="446576" y="296853"/>
                  </a:lnTo>
                  <a:lnTo>
                    <a:pt x="335286" y="186582"/>
                  </a:lnTo>
                  <a:lnTo>
                    <a:pt x="366021" y="106183"/>
                  </a:lnTo>
                  <a:lnTo>
                    <a:pt x="245605" y="106183"/>
                  </a:lnTo>
                  <a:lnTo>
                    <a:pt x="114308" y="0"/>
                  </a:lnTo>
                  <a:close/>
                </a:path>
                <a:path w="455295" h="447675">
                  <a:moveTo>
                    <a:pt x="446576" y="296853"/>
                  </a:moveTo>
                  <a:lnTo>
                    <a:pt x="286776" y="296853"/>
                  </a:lnTo>
                  <a:lnTo>
                    <a:pt x="455140" y="305339"/>
                  </a:lnTo>
                  <a:lnTo>
                    <a:pt x="446576" y="296853"/>
                  </a:lnTo>
                  <a:close/>
                </a:path>
                <a:path w="455295" h="447675">
                  <a:moveTo>
                    <a:pt x="395539" y="28966"/>
                  </a:moveTo>
                  <a:lnTo>
                    <a:pt x="245605" y="106183"/>
                  </a:lnTo>
                  <a:lnTo>
                    <a:pt x="366021" y="106183"/>
                  </a:lnTo>
                  <a:lnTo>
                    <a:pt x="395539" y="28966"/>
                  </a:lnTo>
                  <a:close/>
                </a:path>
              </a:pathLst>
            </a:custGeom>
            <a:solidFill>
              <a:srgbClr val="003399"/>
            </a:solidFill>
          </p:spPr>
          <p:txBody>
            <a:bodyPr wrap="square" lIns="0" tIns="0" rIns="0" bIns="0" rtlCol="0"/>
            <a:lstStyle/>
            <a:p>
              <a:endParaRPr/>
            </a:p>
          </p:txBody>
        </p:sp>
        <p:sp>
          <p:nvSpPr>
            <p:cNvPr id="29" name="object 56">
              <a:extLst>
                <a:ext uri="{FF2B5EF4-FFF2-40B4-BE49-F238E27FC236}">
                  <a16:creationId xmlns:a16="http://schemas.microsoft.com/office/drawing/2014/main" xmlns="" id="{AC3FEC33-7C4A-4D2D-8683-03054D2AA2AC}"/>
                </a:ext>
              </a:extLst>
            </p:cNvPr>
            <p:cNvSpPr/>
            <p:nvPr/>
          </p:nvSpPr>
          <p:spPr>
            <a:xfrm>
              <a:off x="6531439" y="13210486"/>
              <a:ext cx="3078385" cy="3726956"/>
            </a:xfrm>
            <a:prstGeom prst="rect">
              <a:avLst/>
            </a:prstGeom>
            <a:blipFill>
              <a:blip r:embed="rId3" cstate="print"/>
              <a:stretch>
                <a:fillRect/>
              </a:stretch>
            </a:blipFill>
          </p:spPr>
          <p:txBody>
            <a:bodyPr wrap="square" lIns="0" tIns="0" rIns="0" bIns="0" rtlCol="0"/>
            <a:lstStyle/>
            <a:p>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Due contenuti">
    <p:spTree>
      <p:nvGrpSpPr>
        <p:cNvPr id="1" name=""/>
        <p:cNvGrpSpPr/>
        <p:nvPr/>
      </p:nvGrpSpPr>
      <p:grpSpPr>
        <a:xfrm>
          <a:off x="0" y="0"/>
          <a:ext cx="0" cy="0"/>
          <a:chOff x="0" y="0"/>
          <a:chExt cx="0" cy="0"/>
        </a:xfrm>
      </p:grpSpPr>
      <p:pic>
        <p:nvPicPr>
          <p:cNvPr id="15" name="Immagine 14">
            <a:extLst>
              <a:ext uri="{FF2B5EF4-FFF2-40B4-BE49-F238E27FC236}">
                <a16:creationId xmlns:a16="http://schemas.microsoft.com/office/drawing/2014/main" xmlns="" id="{F0161A18-B1AC-4250-8013-D0A1D2A4883B}"/>
              </a:ext>
            </a:extLst>
          </p:cNvPr>
          <p:cNvPicPr>
            <a:picLocks noChangeAspect="1"/>
          </p:cNvPicPr>
          <p:nvPr userDrawn="1"/>
        </p:nvPicPr>
        <p:blipFill>
          <a:blip r:embed="rId2"/>
          <a:stretch>
            <a:fillRect/>
          </a:stretch>
        </p:blipFill>
        <p:spPr>
          <a:xfrm rot="19703064">
            <a:off x="10231893" y="2407144"/>
            <a:ext cx="6162675" cy="5905500"/>
          </a:xfrm>
          <a:prstGeom prst="rect">
            <a:avLst/>
          </a:prstGeom>
        </p:spPr>
      </p:pic>
      <p:sp>
        <p:nvSpPr>
          <p:cNvPr id="17" name="Date Placeholder 3">
            <a:extLst>
              <a:ext uri="{FF2B5EF4-FFF2-40B4-BE49-F238E27FC236}">
                <a16:creationId xmlns:a16="http://schemas.microsoft.com/office/drawing/2014/main" xmlns="" id="{217269C5-BD52-4D05-BEE9-15B6643EB46D}"/>
              </a:ext>
            </a:extLst>
          </p:cNvPr>
          <p:cNvSpPr>
            <a:spLocks noGrp="1"/>
          </p:cNvSpPr>
          <p:nvPr>
            <p:ph type="dt" sz="half" idx="10"/>
          </p:nvPr>
        </p:nvSpPr>
        <p:spPr>
          <a:xfrm>
            <a:off x="9334626" y="6259082"/>
            <a:ext cx="1343706" cy="365125"/>
          </a:xfrm>
        </p:spPr>
        <p:txBody>
          <a:bodyPr/>
          <a:lstStyle>
            <a:lvl1pPr>
              <a:defRPr>
                <a:solidFill>
                  <a:schemeClr val="tx1"/>
                </a:solidFill>
              </a:defRPr>
            </a:lvl1pPr>
          </a:lstStyle>
          <a:p>
            <a:r>
              <a:rPr lang="it-IT"/>
              <a:t>30/09/2021</a:t>
            </a:r>
            <a:endParaRPr lang="en-US" dirty="0"/>
          </a:p>
        </p:txBody>
      </p:sp>
      <p:sp>
        <p:nvSpPr>
          <p:cNvPr id="18" name="Footer Placeholder 4">
            <a:extLst>
              <a:ext uri="{FF2B5EF4-FFF2-40B4-BE49-F238E27FC236}">
                <a16:creationId xmlns:a16="http://schemas.microsoft.com/office/drawing/2014/main" xmlns="" id="{25CD928E-A9B9-4DD9-B7D7-8A28001EE7E4}"/>
              </a:ext>
            </a:extLst>
          </p:cNvPr>
          <p:cNvSpPr>
            <a:spLocks noGrp="1"/>
          </p:cNvSpPr>
          <p:nvPr>
            <p:ph type="ftr" sz="quarter" idx="11"/>
          </p:nvPr>
        </p:nvSpPr>
        <p:spPr>
          <a:xfrm>
            <a:off x="451514" y="6259082"/>
            <a:ext cx="8644320" cy="365125"/>
          </a:xfrm>
        </p:spPr>
        <p:txBody>
          <a:bodyPr/>
          <a:lstStyle>
            <a:lvl1pPr>
              <a:defRPr>
                <a:solidFill>
                  <a:schemeClr val="tx1"/>
                </a:solidFill>
              </a:defRPr>
            </a:lvl1pPr>
          </a:lstStyle>
          <a:p>
            <a:r>
              <a:rPr lang="it-IT"/>
              <a:t>AGENZIA DELLE DOGANE E DEI MONOPOLI – La posizione doganale delle unità da diporto unionali ed extraunionali  </a:t>
            </a:r>
            <a:endParaRPr lang="en-US" dirty="0"/>
          </a:p>
        </p:txBody>
      </p:sp>
      <p:sp>
        <p:nvSpPr>
          <p:cNvPr id="19" name="Slide Number Placeholder 5">
            <a:extLst>
              <a:ext uri="{FF2B5EF4-FFF2-40B4-BE49-F238E27FC236}">
                <a16:creationId xmlns:a16="http://schemas.microsoft.com/office/drawing/2014/main" xmlns="" id="{F0BDB6E8-BCBA-4B85-865B-0326921ED279}"/>
              </a:ext>
            </a:extLst>
          </p:cNvPr>
          <p:cNvSpPr>
            <a:spLocks noGrp="1"/>
          </p:cNvSpPr>
          <p:nvPr>
            <p:ph type="sldNum" sz="quarter" idx="12"/>
          </p:nvPr>
        </p:nvSpPr>
        <p:spPr>
          <a:xfrm>
            <a:off x="10678331" y="6133608"/>
            <a:ext cx="1062155" cy="490599"/>
          </a:xfrm>
        </p:spPr>
        <p:txBody>
          <a:bodyPr/>
          <a:lstStyle>
            <a:lvl1pPr>
              <a:defRPr>
                <a:solidFill>
                  <a:schemeClr val="tx1"/>
                </a:solidFill>
              </a:defRPr>
            </a:lvl1pPr>
          </a:lstStyle>
          <a:p>
            <a:fld id="{D57F1E4F-1CFF-5643-939E-217C01CDF565}" type="slidenum">
              <a:rPr lang="en-US" smtClean="0"/>
              <a:pPr/>
              <a:t>‹N›</a:t>
            </a:fld>
            <a:endParaRPr lang="en-US" dirty="0"/>
          </a:p>
        </p:txBody>
      </p:sp>
      <p:cxnSp>
        <p:nvCxnSpPr>
          <p:cNvPr id="20" name="Connettore diritto 19">
            <a:extLst>
              <a:ext uri="{FF2B5EF4-FFF2-40B4-BE49-F238E27FC236}">
                <a16:creationId xmlns:a16="http://schemas.microsoft.com/office/drawing/2014/main" xmlns="" id="{80613556-6791-4B98-B7AC-4808030B8238}"/>
              </a:ext>
            </a:extLst>
          </p:cNvPr>
          <p:cNvCxnSpPr>
            <a:cxnSpLocks/>
          </p:cNvCxnSpPr>
          <p:nvPr userDrawn="1"/>
        </p:nvCxnSpPr>
        <p:spPr>
          <a:xfrm>
            <a:off x="239485" y="6111837"/>
            <a:ext cx="11501001" cy="0"/>
          </a:xfrm>
          <a:prstGeom prst="line">
            <a:avLst/>
          </a:prstGeom>
          <a:ln w="28575">
            <a:solidFill>
              <a:srgbClr val="6886C4"/>
            </a:solidFill>
          </a:ln>
        </p:spPr>
        <p:style>
          <a:lnRef idx="1">
            <a:schemeClr val="dk1"/>
          </a:lnRef>
          <a:fillRef idx="0">
            <a:schemeClr val="dk1"/>
          </a:fillRef>
          <a:effectRef idx="0">
            <a:schemeClr val="dk1"/>
          </a:effectRef>
          <a:fontRef idx="minor">
            <a:schemeClr val="tx1"/>
          </a:fontRef>
        </p:style>
      </p:cxnSp>
      <p:sp>
        <p:nvSpPr>
          <p:cNvPr id="22" name="Rettangolo 12">
            <a:extLst>
              <a:ext uri="{FF2B5EF4-FFF2-40B4-BE49-F238E27FC236}">
                <a16:creationId xmlns:a16="http://schemas.microsoft.com/office/drawing/2014/main" xmlns="" id="{D5B2411E-96E0-48D4-8015-A4E6B5C45546}"/>
              </a:ext>
            </a:extLst>
          </p:cNvPr>
          <p:cNvSpPr/>
          <p:nvPr userDrawn="1"/>
        </p:nvSpPr>
        <p:spPr>
          <a:xfrm>
            <a:off x="253038" y="0"/>
            <a:ext cx="892629" cy="119742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23" name="Group 22">
            <a:extLst>
              <a:ext uri="{FF2B5EF4-FFF2-40B4-BE49-F238E27FC236}">
                <a16:creationId xmlns:a16="http://schemas.microsoft.com/office/drawing/2014/main" xmlns="" id="{F0A5FE7C-D54D-4188-9D7B-E3A2CA8903F6}"/>
              </a:ext>
            </a:extLst>
          </p:cNvPr>
          <p:cNvGrpSpPr>
            <a:grpSpLocks noChangeAspect="1"/>
          </p:cNvGrpSpPr>
          <p:nvPr userDrawn="1"/>
        </p:nvGrpSpPr>
        <p:grpSpPr>
          <a:xfrm>
            <a:off x="345499" y="80904"/>
            <a:ext cx="707706" cy="1035621"/>
            <a:chOff x="5729731" y="12946325"/>
            <a:chExt cx="3934794" cy="5757967"/>
          </a:xfrm>
        </p:grpSpPr>
        <p:sp>
          <p:nvSpPr>
            <p:cNvPr id="24" name="object 44">
              <a:extLst>
                <a:ext uri="{FF2B5EF4-FFF2-40B4-BE49-F238E27FC236}">
                  <a16:creationId xmlns:a16="http://schemas.microsoft.com/office/drawing/2014/main" xmlns="" id="{BF47C21C-1F6C-46B5-9F18-3467BDF2A74D}"/>
                </a:ext>
              </a:extLst>
            </p:cNvPr>
            <p:cNvSpPr/>
            <p:nvPr/>
          </p:nvSpPr>
          <p:spPr>
            <a:xfrm>
              <a:off x="8210008" y="17394287"/>
              <a:ext cx="1427480" cy="1310005"/>
            </a:xfrm>
            <a:custGeom>
              <a:avLst/>
              <a:gdLst/>
              <a:ahLst/>
              <a:cxnLst/>
              <a:rect l="l" t="t" r="r" b="b"/>
              <a:pathLst>
                <a:path w="1427479" h="1310005">
                  <a:moveTo>
                    <a:pt x="456120" y="0"/>
                  </a:moveTo>
                  <a:lnTo>
                    <a:pt x="108076" y="0"/>
                  </a:lnTo>
                  <a:lnTo>
                    <a:pt x="0" y="1309765"/>
                  </a:lnTo>
                  <a:lnTo>
                    <a:pt x="322402" y="1309765"/>
                  </a:lnTo>
                  <a:lnTo>
                    <a:pt x="362703" y="719885"/>
                  </a:lnTo>
                  <a:lnTo>
                    <a:pt x="365791" y="643809"/>
                  </a:lnTo>
                  <a:lnTo>
                    <a:pt x="365478" y="579079"/>
                  </a:lnTo>
                  <a:lnTo>
                    <a:pt x="363732" y="520514"/>
                  </a:lnTo>
                  <a:lnTo>
                    <a:pt x="362703" y="500081"/>
                  </a:lnTo>
                  <a:lnTo>
                    <a:pt x="628336" y="500081"/>
                  </a:lnTo>
                  <a:lnTo>
                    <a:pt x="456120" y="0"/>
                  </a:lnTo>
                  <a:close/>
                </a:path>
                <a:path w="1427479" h="1310005">
                  <a:moveTo>
                    <a:pt x="1361314" y="500081"/>
                  </a:moveTo>
                  <a:lnTo>
                    <a:pt x="1066145" y="500081"/>
                  </a:lnTo>
                  <a:lnTo>
                    <a:pt x="1062013" y="571512"/>
                  </a:lnTo>
                  <a:lnTo>
                    <a:pt x="1060635" y="618219"/>
                  </a:lnTo>
                  <a:lnTo>
                    <a:pt x="1062013" y="660808"/>
                  </a:lnTo>
                  <a:lnTo>
                    <a:pt x="1066145" y="719885"/>
                  </a:lnTo>
                  <a:lnTo>
                    <a:pt x="1106420" y="1309765"/>
                  </a:lnTo>
                  <a:lnTo>
                    <a:pt x="1426997" y="1309765"/>
                  </a:lnTo>
                  <a:lnTo>
                    <a:pt x="1361314" y="500081"/>
                  </a:lnTo>
                  <a:close/>
                </a:path>
                <a:path w="1427479" h="1310005">
                  <a:moveTo>
                    <a:pt x="628336" y="500081"/>
                  </a:moveTo>
                  <a:lnTo>
                    <a:pt x="366338" y="500081"/>
                  </a:lnTo>
                  <a:lnTo>
                    <a:pt x="392220" y="580800"/>
                  </a:lnTo>
                  <a:lnTo>
                    <a:pt x="408480" y="630602"/>
                  </a:lnTo>
                  <a:lnTo>
                    <a:pt x="421987" y="670095"/>
                  </a:lnTo>
                  <a:lnTo>
                    <a:pt x="439609" y="719885"/>
                  </a:lnTo>
                  <a:lnTo>
                    <a:pt x="577012" y="1099082"/>
                  </a:lnTo>
                  <a:lnTo>
                    <a:pt x="851802" y="1099082"/>
                  </a:lnTo>
                  <a:lnTo>
                    <a:pt x="971255" y="769342"/>
                  </a:lnTo>
                  <a:lnTo>
                    <a:pt x="712581" y="769342"/>
                  </a:lnTo>
                  <a:lnTo>
                    <a:pt x="690931" y="691790"/>
                  </a:lnTo>
                  <a:lnTo>
                    <a:pt x="676845" y="643425"/>
                  </a:lnTo>
                  <a:lnTo>
                    <a:pt x="664139" y="603985"/>
                  </a:lnTo>
                  <a:lnTo>
                    <a:pt x="628336" y="500081"/>
                  </a:lnTo>
                  <a:close/>
                </a:path>
                <a:path w="1427479" h="1310005">
                  <a:moveTo>
                    <a:pt x="1320747" y="0"/>
                  </a:moveTo>
                  <a:lnTo>
                    <a:pt x="972686" y="0"/>
                  </a:lnTo>
                  <a:lnTo>
                    <a:pt x="782175" y="553206"/>
                  </a:lnTo>
                  <a:lnTo>
                    <a:pt x="759516" y="622528"/>
                  </a:lnTo>
                  <a:lnTo>
                    <a:pt x="738227" y="692875"/>
                  </a:lnTo>
                  <a:lnTo>
                    <a:pt x="722431" y="747421"/>
                  </a:lnTo>
                  <a:lnTo>
                    <a:pt x="716250" y="769342"/>
                  </a:lnTo>
                  <a:lnTo>
                    <a:pt x="971255" y="769342"/>
                  </a:lnTo>
                  <a:lnTo>
                    <a:pt x="989171" y="719885"/>
                  </a:lnTo>
                  <a:lnTo>
                    <a:pt x="1012993" y="650774"/>
                  </a:lnTo>
                  <a:lnTo>
                    <a:pt x="1036814" y="579079"/>
                  </a:lnTo>
                  <a:lnTo>
                    <a:pt x="1055138" y="522836"/>
                  </a:lnTo>
                  <a:lnTo>
                    <a:pt x="1062468" y="500081"/>
                  </a:lnTo>
                  <a:lnTo>
                    <a:pt x="1361314" y="500081"/>
                  </a:lnTo>
                  <a:lnTo>
                    <a:pt x="1320747" y="0"/>
                  </a:lnTo>
                  <a:close/>
                </a:path>
              </a:pathLst>
            </a:custGeom>
            <a:solidFill>
              <a:srgbClr val="003399"/>
            </a:solidFill>
          </p:spPr>
          <p:txBody>
            <a:bodyPr wrap="square" lIns="0" tIns="0" rIns="0" bIns="0" rtlCol="0"/>
            <a:lstStyle/>
            <a:p>
              <a:endParaRPr/>
            </a:p>
          </p:txBody>
        </p:sp>
        <p:sp>
          <p:nvSpPr>
            <p:cNvPr id="25" name="object 45">
              <a:extLst>
                <a:ext uri="{FF2B5EF4-FFF2-40B4-BE49-F238E27FC236}">
                  <a16:creationId xmlns:a16="http://schemas.microsoft.com/office/drawing/2014/main" xmlns="" id="{9C7B4867-B186-4EDB-BEFA-3B50FCA08161}"/>
                </a:ext>
              </a:extLst>
            </p:cNvPr>
            <p:cNvSpPr/>
            <p:nvPr/>
          </p:nvSpPr>
          <p:spPr>
            <a:xfrm>
              <a:off x="5729731" y="17394280"/>
              <a:ext cx="2423795" cy="1310005"/>
            </a:xfrm>
            <a:custGeom>
              <a:avLst/>
              <a:gdLst/>
              <a:ahLst/>
              <a:cxnLst/>
              <a:rect l="l" t="t" r="r" b="b"/>
              <a:pathLst>
                <a:path w="2423795" h="1310005">
                  <a:moveTo>
                    <a:pt x="1747573" y="0"/>
                  </a:moveTo>
                  <a:lnTo>
                    <a:pt x="1282272" y="0"/>
                  </a:lnTo>
                  <a:lnTo>
                    <a:pt x="1282272" y="1309773"/>
                  </a:lnTo>
                  <a:lnTo>
                    <a:pt x="1747573" y="1309773"/>
                  </a:lnTo>
                  <a:lnTo>
                    <a:pt x="1800481" y="1308387"/>
                  </a:lnTo>
                  <a:lnTo>
                    <a:pt x="1851650" y="1304256"/>
                  </a:lnTo>
                  <a:lnTo>
                    <a:pt x="1901021" y="1297418"/>
                  </a:lnTo>
                  <a:lnTo>
                    <a:pt x="1948540" y="1287912"/>
                  </a:lnTo>
                  <a:lnTo>
                    <a:pt x="1994148" y="1275776"/>
                  </a:lnTo>
                  <a:lnTo>
                    <a:pt x="2037788" y="1261051"/>
                  </a:lnTo>
                  <a:lnTo>
                    <a:pt x="2079404" y="1243775"/>
                  </a:lnTo>
                  <a:lnTo>
                    <a:pt x="2118939" y="1223986"/>
                  </a:lnTo>
                  <a:lnTo>
                    <a:pt x="2156336" y="1201723"/>
                  </a:lnTo>
                  <a:lnTo>
                    <a:pt x="2191538" y="1177026"/>
                  </a:lnTo>
                  <a:lnTo>
                    <a:pt x="2224488" y="1149934"/>
                  </a:lnTo>
                  <a:lnTo>
                    <a:pt x="2255129" y="1120484"/>
                  </a:lnTo>
                  <a:lnTo>
                    <a:pt x="2283405" y="1088717"/>
                  </a:lnTo>
                  <a:lnTo>
                    <a:pt x="2309257" y="1054670"/>
                  </a:lnTo>
                  <a:lnTo>
                    <a:pt x="2321937" y="1034984"/>
                  </a:lnTo>
                  <a:lnTo>
                    <a:pt x="1602849" y="1034984"/>
                  </a:lnTo>
                  <a:lnTo>
                    <a:pt x="1602849" y="274772"/>
                  </a:lnTo>
                  <a:lnTo>
                    <a:pt x="2324433" y="274772"/>
                  </a:lnTo>
                  <a:lnTo>
                    <a:pt x="2309257" y="251431"/>
                  </a:lnTo>
                  <a:lnTo>
                    <a:pt x="2283405" y="217735"/>
                  </a:lnTo>
                  <a:lnTo>
                    <a:pt x="2255129" y="186327"/>
                  </a:lnTo>
                  <a:lnTo>
                    <a:pt x="2224488" y="157240"/>
                  </a:lnTo>
                  <a:lnTo>
                    <a:pt x="2191538" y="130507"/>
                  </a:lnTo>
                  <a:lnTo>
                    <a:pt x="2156336" y="106161"/>
                  </a:lnTo>
                  <a:lnTo>
                    <a:pt x="2118939" y="84237"/>
                  </a:lnTo>
                  <a:lnTo>
                    <a:pt x="2079404" y="64766"/>
                  </a:lnTo>
                  <a:lnTo>
                    <a:pt x="2037788" y="47784"/>
                  </a:lnTo>
                  <a:lnTo>
                    <a:pt x="1994148" y="33322"/>
                  </a:lnTo>
                  <a:lnTo>
                    <a:pt x="1948540" y="21415"/>
                  </a:lnTo>
                  <a:lnTo>
                    <a:pt x="1901021" y="12096"/>
                  </a:lnTo>
                  <a:lnTo>
                    <a:pt x="1851650" y="5398"/>
                  </a:lnTo>
                  <a:lnTo>
                    <a:pt x="1800481" y="1355"/>
                  </a:lnTo>
                  <a:lnTo>
                    <a:pt x="1747573" y="0"/>
                  </a:lnTo>
                  <a:close/>
                </a:path>
                <a:path w="2423795" h="1310005">
                  <a:moveTo>
                    <a:pt x="2324433" y="274772"/>
                  </a:moveTo>
                  <a:lnTo>
                    <a:pt x="1734724" y="274772"/>
                  </a:lnTo>
                  <a:lnTo>
                    <a:pt x="1783246" y="277045"/>
                  </a:lnTo>
                  <a:lnTo>
                    <a:pt x="1828921" y="283850"/>
                  </a:lnTo>
                  <a:lnTo>
                    <a:pt x="1871571" y="295166"/>
                  </a:lnTo>
                  <a:lnTo>
                    <a:pt x="1911013" y="310975"/>
                  </a:lnTo>
                  <a:lnTo>
                    <a:pt x="1947069" y="331256"/>
                  </a:lnTo>
                  <a:lnTo>
                    <a:pt x="1979558" y="355990"/>
                  </a:lnTo>
                  <a:lnTo>
                    <a:pt x="2008299" y="385155"/>
                  </a:lnTo>
                  <a:lnTo>
                    <a:pt x="2033113" y="418733"/>
                  </a:lnTo>
                  <a:lnTo>
                    <a:pt x="2053819" y="456703"/>
                  </a:lnTo>
                  <a:lnTo>
                    <a:pt x="2070238" y="499046"/>
                  </a:lnTo>
                  <a:lnTo>
                    <a:pt x="2082188" y="545741"/>
                  </a:lnTo>
                  <a:lnTo>
                    <a:pt x="2089491" y="596769"/>
                  </a:lnTo>
                  <a:lnTo>
                    <a:pt x="2091965" y="652109"/>
                  </a:lnTo>
                  <a:lnTo>
                    <a:pt x="2089581" y="707907"/>
                  </a:lnTo>
                  <a:lnTo>
                    <a:pt x="2082518" y="759442"/>
                  </a:lnTo>
                  <a:lnTo>
                    <a:pt x="2070912" y="806680"/>
                  </a:lnTo>
                  <a:lnTo>
                    <a:pt x="2054898" y="849585"/>
                  </a:lnTo>
                  <a:lnTo>
                    <a:pt x="2034611" y="888122"/>
                  </a:lnTo>
                  <a:lnTo>
                    <a:pt x="2010187" y="922257"/>
                  </a:lnTo>
                  <a:lnTo>
                    <a:pt x="1981760" y="951954"/>
                  </a:lnTo>
                  <a:lnTo>
                    <a:pt x="1949466" y="977178"/>
                  </a:lnTo>
                  <a:lnTo>
                    <a:pt x="1913441" y="997895"/>
                  </a:lnTo>
                  <a:lnTo>
                    <a:pt x="1873818" y="1014069"/>
                  </a:lnTo>
                  <a:lnTo>
                    <a:pt x="1830735" y="1025665"/>
                  </a:lnTo>
                  <a:lnTo>
                    <a:pt x="1784325" y="1032648"/>
                  </a:lnTo>
                  <a:lnTo>
                    <a:pt x="1734724" y="1034984"/>
                  </a:lnTo>
                  <a:lnTo>
                    <a:pt x="2321937" y="1034984"/>
                  </a:lnTo>
                  <a:lnTo>
                    <a:pt x="2353466" y="979895"/>
                  </a:lnTo>
                  <a:lnTo>
                    <a:pt x="2371709" y="939245"/>
                  </a:lnTo>
                  <a:lnTo>
                    <a:pt x="2387302" y="896471"/>
                  </a:lnTo>
                  <a:lnTo>
                    <a:pt x="2400187" y="851613"/>
                  </a:lnTo>
                  <a:lnTo>
                    <a:pt x="2410308" y="804708"/>
                  </a:lnTo>
                  <a:lnTo>
                    <a:pt x="2417607" y="755797"/>
                  </a:lnTo>
                  <a:lnTo>
                    <a:pt x="2422029" y="704918"/>
                  </a:lnTo>
                  <a:lnTo>
                    <a:pt x="2423515" y="652109"/>
                  </a:lnTo>
                  <a:lnTo>
                    <a:pt x="2422029" y="599331"/>
                  </a:lnTo>
                  <a:lnTo>
                    <a:pt x="2417607" y="548539"/>
                  </a:lnTo>
                  <a:lnTo>
                    <a:pt x="2410308" y="499767"/>
                  </a:lnTo>
                  <a:lnTo>
                    <a:pt x="2400187" y="453049"/>
                  </a:lnTo>
                  <a:lnTo>
                    <a:pt x="2387302" y="408418"/>
                  </a:lnTo>
                  <a:lnTo>
                    <a:pt x="2371709" y="365907"/>
                  </a:lnTo>
                  <a:lnTo>
                    <a:pt x="2353466" y="325550"/>
                  </a:lnTo>
                  <a:lnTo>
                    <a:pt x="2332630" y="287380"/>
                  </a:lnTo>
                  <a:lnTo>
                    <a:pt x="2324433" y="274772"/>
                  </a:lnTo>
                  <a:close/>
                </a:path>
                <a:path w="2423795" h="1310005">
                  <a:moveTo>
                    <a:pt x="782200" y="0"/>
                  </a:moveTo>
                  <a:lnTo>
                    <a:pt x="445146" y="0"/>
                  </a:lnTo>
                  <a:lnTo>
                    <a:pt x="0" y="1309773"/>
                  </a:lnTo>
                  <a:lnTo>
                    <a:pt x="329732" y="1309773"/>
                  </a:lnTo>
                  <a:lnTo>
                    <a:pt x="408498" y="1034984"/>
                  </a:lnTo>
                  <a:lnTo>
                    <a:pt x="1133942" y="1034984"/>
                  </a:lnTo>
                  <a:lnTo>
                    <a:pt x="1046788" y="778539"/>
                  </a:lnTo>
                  <a:lnTo>
                    <a:pt x="483612" y="778539"/>
                  </a:lnTo>
                  <a:lnTo>
                    <a:pt x="558718" y="523887"/>
                  </a:lnTo>
                  <a:lnTo>
                    <a:pt x="577068" y="453910"/>
                  </a:lnTo>
                  <a:lnTo>
                    <a:pt x="594210" y="380327"/>
                  </a:lnTo>
                  <a:lnTo>
                    <a:pt x="606885" y="322199"/>
                  </a:lnTo>
                  <a:lnTo>
                    <a:pt x="611834" y="298587"/>
                  </a:lnTo>
                  <a:lnTo>
                    <a:pt x="883676" y="298587"/>
                  </a:lnTo>
                  <a:lnTo>
                    <a:pt x="782200" y="0"/>
                  </a:lnTo>
                  <a:close/>
                </a:path>
                <a:path w="2423795" h="1310005">
                  <a:moveTo>
                    <a:pt x="1133942" y="1034984"/>
                  </a:moveTo>
                  <a:lnTo>
                    <a:pt x="817005" y="1034984"/>
                  </a:lnTo>
                  <a:lnTo>
                    <a:pt x="897606" y="1309773"/>
                  </a:lnTo>
                  <a:lnTo>
                    <a:pt x="1227330" y="1309773"/>
                  </a:lnTo>
                  <a:lnTo>
                    <a:pt x="1133942" y="1034984"/>
                  </a:lnTo>
                  <a:close/>
                </a:path>
                <a:path w="2423795" h="1310005">
                  <a:moveTo>
                    <a:pt x="883676" y="298587"/>
                  </a:moveTo>
                  <a:lnTo>
                    <a:pt x="615495" y="298587"/>
                  </a:lnTo>
                  <a:lnTo>
                    <a:pt x="632817" y="382474"/>
                  </a:lnTo>
                  <a:lnTo>
                    <a:pt x="644125" y="433905"/>
                  </a:lnTo>
                  <a:lnTo>
                    <a:pt x="654402" y="474002"/>
                  </a:lnTo>
                  <a:lnTo>
                    <a:pt x="668628" y="523887"/>
                  </a:lnTo>
                  <a:lnTo>
                    <a:pt x="741891" y="778539"/>
                  </a:lnTo>
                  <a:lnTo>
                    <a:pt x="1046788" y="778539"/>
                  </a:lnTo>
                  <a:lnTo>
                    <a:pt x="883676" y="298587"/>
                  </a:lnTo>
                  <a:close/>
                </a:path>
              </a:pathLst>
            </a:custGeom>
            <a:solidFill>
              <a:srgbClr val="003399"/>
            </a:solidFill>
          </p:spPr>
          <p:txBody>
            <a:bodyPr wrap="square" lIns="0" tIns="0" rIns="0" bIns="0" rtlCol="0"/>
            <a:lstStyle/>
            <a:p>
              <a:endParaRPr/>
            </a:p>
          </p:txBody>
        </p:sp>
        <p:sp>
          <p:nvSpPr>
            <p:cNvPr id="26" name="object 46">
              <a:extLst>
                <a:ext uri="{FF2B5EF4-FFF2-40B4-BE49-F238E27FC236}">
                  <a16:creationId xmlns:a16="http://schemas.microsoft.com/office/drawing/2014/main" xmlns="" id="{381840E5-60BA-422D-9203-A192CC3DF1D3}"/>
                </a:ext>
              </a:extLst>
            </p:cNvPr>
            <p:cNvSpPr/>
            <p:nvPr/>
          </p:nvSpPr>
          <p:spPr>
            <a:xfrm>
              <a:off x="5738321" y="17089704"/>
              <a:ext cx="3926204" cy="0"/>
            </a:xfrm>
            <a:custGeom>
              <a:avLst/>
              <a:gdLst/>
              <a:ahLst/>
              <a:cxnLst/>
              <a:rect l="l" t="t" r="r" b="b"/>
              <a:pathLst>
                <a:path w="3926204">
                  <a:moveTo>
                    <a:pt x="0" y="0"/>
                  </a:moveTo>
                  <a:lnTo>
                    <a:pt x="3926129" y="0"/>
                  </a:lnTo>
                </a:path>
              </a:pathLst>
            </a:custGeom>
            <a:ln w="40752">
              <a:solidFill>
                <a:srgbClr val="003399"/>
              </a:solidFill>
            </a:ln>
          </p:spPr>
          <p:txBody>
            <a:bodyPr wrap="square" lIns="0" tIns="0" rIns="0" bIns="0" rtlCol="0"/>
            <a:lstStyle/>
            <a:p>
              <a:endParaRPr/>
            </a:p>
          </p:txBody>
        </p:sp>
        <p:sp>
          <p:nvSpPr>
            <p:cNvPr id="27" name="object 47">
              <a:extLst>
                <a:ext uri="{FF2B5EF4-FFF2-40B4-BE49-F238E27FC236}">
                  <a16:creationId xmlns:a16="http://schemas.microsoft.com/office/drawing/2014/main" xmlns="" id="{4184EDF1-B55B-4A48-9822-A78827DC88A0}"/>
                </a:ext>
              </a:extLst>
            </p:cNvPr>
            <p:cNvSpPr/>
            <p:nvPr/>
          </p:nvSpPr>
          <p:spPr>
            <a:xfrm>
              <a:off x="7464267" y="12946325"/>
              <a:ext cx="457834" cy="435609"/>
            </a:xfrm>
            <a:custGeom>
              <a:avLst/>
              <a:gdLst/>
              <a:ahLst/>
              <a:cxnLst/>
              <a:rect l="l" t="t" r="r" b="b"/>
              <a:pathLst>
                <a:path w="457834" h="435609">
                  <a:moveTo>
                    <a:pt x="228650" y="0"/>
                  </a:moveTo>
                  <a:lnTo>
                    <a:pt x="168396" y="157741"/>
                  </a:lnTo>
                  <a:lnTo>
                    <a:pt x="0" y="166512"/>
                  </a:lnTo>
                  <a:lnTo>
                    <a:pt x="131371" y="272418"/>
                  </a:lnTo>
                  <a:lnTo>
                    <a:pt x="87553" y="435387"/>
                  </a:lnTo>
                  <a:lnTo>
                    <a:pt x="228977" y="343235"/>
                  </a:lnTo>
                  <a:lnTo>
                    <a:pt x="345526" y="343235"/>
                  </a:lnTo>
                  <a:lnTo>
                    <a:pt x="326331" y="272251"/>
                  </a:lnTo>
                  <a:lnTo>
                    <a:pt x="457519" y="166101"/>
                  </a:lnTo>
                  <a:lnTo>
                    <a:pt x="289046" y="157599"/>
                  </a:lnTo>
                  <a:lnTo>
                    <a:pt x="228650" y="0"/>
                  </a:lnTo>
                  <a:close/>
                </a:path>
                <a:path w="457834" h="435609">
                  <a:moveTo>
                    <a:pt x="345526" y="343235"/>
                  </a:moveTo>
                  <a:lnTo>
                    <a:pt x="228977" y="343235"/>
                  </a:lnTo>
                  <a:lnTo>
                    <a:pt x="370367" y="435102"/>
                  </a:lnTo>
                  <a:lnTo>
                    <a:pt x="345526" y="343235"/>
                  </a:lnTo>
                  <a:close/>
                </a:path>
              </a:pathLst>
            </a:custGeom>
            <a:solidFill>
              <a:srgbClr val="003399"/>
            </a:solidFill>
          </p:spPr>
          <p:txBody>
            <a:bodyPr wrap="square" lIns="0" tIns="0" rIns="0" bIns="0" rtlCol="0"/>
            <a:lstStyle/>
            <a:p>
              <a:endParaRPr/>
            </a:p>
          </p:txBody>
        </p:sp>
        <p:sp>
          <p:nvSpPr>
            <p:cNvPr id="28" name="object 48">
              <a:extLst>
                <a:ext uri="{FF2B5EF4-FFF2-40B4-BE49-F238E27FC236}">
                  <a16:creationId xmlns:a16="http://schemas.microsoft.com/office/drawing/2014/main" xmlns="" id="{1E48C79C-75CD-4147-B21D-1965178CC5B1}"/>
                </a:ext>
              </a:extLst>
            </p:cNvPr>
            <p:cNvSpPr/>
            <p:nvPr/>
          </p:nvSpPr>
          <p:spPr>
            <a:xfrm>
              <a:off x="9186595" y="14648322"/>
              <a:ext cx="436245" cy="457834"/>
            </a:xfrm>
            <a:custGeom>
              <a:avLst/>
              <a:gdLst/>
              <a:ahLst/>
              <a:cxnLst/>
              <a:rect l="l" t="t" r="r" b="b"/>
              <a:pathLst>
                <a:path w="436245" h="457834">
                  <a:moveTo>
                    <a:pt x="277002" y="326817"/>
                  </a:moveTo>
                  <a:lnTo>
                    <a:pt x="164325" y="326817"/>
                  </a:lnTo>
                  <a:lnTo>
                    <a:pt x="271145" y="457452"/>
                  </a:lnTo>
                  <a:lnTo>
                    <a:pt x="277002" y="326817"/>
                  </a:lnTo>
                  <a:close/>
                </a:path>
                <a:path w="436245" h="457834">
                  <a:moveTo>
                    <a:pt x="0" y="88918"/>
                  </a:moveTo>
                  <a:lnTo>
                    <a:pt x="92839" y="229848"/>
                  </a:lnTo>
                  <a:lnTo>
                    <a:pt x="1717" y="371749"/>
                  </a:lnTo>
                  <a:lnTo>
                    <a:pt x="164325" y="326817"/>
                  </a:lnTo>
                  <a:lnTo>
                    <a:pt x="277002" y="326817"/>
                  </a:lnTo>
                  <a:lnTo>
                    <a:pt x="278701" y="288921"/>
                  </a:lnTo>
                  <a:lnTo>
                    <a:pt x="436083" y="227762"/>
                  </a:lnTo>
                  <a:lnTo>
                    <a:pt x="278006" y="168262"/>
                  </a:lnTo>
                  <a:lnTo>
                    <a:pt x="275921" y="131815"/>
                  </a:lnTo>
                  <a:lnTo>
                    <a:pt x="163111" y="131815"/>
                  </a:lnTo>
                  <a:lnTo>
                    <a:pt x="0" y="88918"/>
                  </a:lnTo>
                  <a:close/>
                </a:path>
                <a:path w="436245" h="457834">
                  <a:moveTo>
                    <a:pt x="268381" y="0"/>
                  </a:moveTo>
                  <a:lnTo>
                    <a:pt x="163111" y="131815"/>
                  </a:lnTo>
                  <a:lnTo>
                    <a:pt x="275921" y="131815"/>
                  </a:lnTo>
                  <a:lnTo>
                    <a:pt x="268381" y="0"/>
                  </a:lnTo>
                  <a:close/>
                </a:path>
              </a:pathLst>
            </a:custGeom>
            <a:solidFill>
              <a:srgbClr val="003399"/>
            </a:solidFill>
          </p:spPr>
          <p:txBody>
            <a:bodyPr wrap="square" lIns="0" tIns="0" rIns="0" bIns="0" rtlCol="0"/>
            <a:lstStyle/>
            <a:p>
              <a:endParaRPr/>
            </a:p>
          </p:txBody>
        </p:sp>
        <p:sp>
          <p:nvSpPr>
            <p:cNvPr id="29" name="object 49">
              <a:extLst>
                <a:ext uri="{FF2B5EF4-FFF2-40B4-BE49-F238E27FC236}">
                  <a16:creationId xmlns:a16="http://schemas.microsoft.com/office/drawing/2014/main" xmlns="" id="{54891AB6-566F-4E00-8A69-5588C164C3E3}"/>
                </a:ext>
              </a:extLst>
            </p:cNvPr>
            <p:cNvSpPr/>
            <p:nvPr/>
          </p:nvSpPr>
          <p:spPr>
            <a:xfrm>
              <a:off x="8916999" y="15507118"/>
              <a:ext cx="448309" cy="455295"/>
            </a:xfrm>
            <a:custGeom>
              <a:avLst/>
              <a:gdLst/>
              <a:ahLst/>
              <a:cxnLst/>
              <a:rect l="l" t="t" r="r" b="b"/>
              <a:pathLst>
                <a:path w="448309" h="455294">
                  <a:moveTo>
                    <a:pt x="140092" y="0"/>
                  </a:moveTo>
                  <a:lnTo>
                    <a:pt x="149926" y="168430"/>
                  </a:lnTo>
                  <a:lnTo>
                    <a:pt x="0" y="245596"/>
                  </a:lnTo>
                  <a:lnTo>
                    <a:pt x="163211" y="288225"/>
                  </a:lnTo>
                  <a:lnTo>
                    <a:pt x="190260" y="454763"/>
                  </a:lnTo>
                  <a:lnTo>
                    <a:pt x="281189" y="312685"/>
                  </a:lnTo>
                  <a:lnTo>
                    <a:pt x="426855" y="312685"/>
                  </a:lnTo>
                  <a:lnTo>
                    <a:pt x="341007" y="207884"/>
                  </a:lnTo>
                  <a:lnTo>
                    <a:pt x="385954" y="118857"/>
                  </a:lnTo>
                  <a:lnTo>
                    <a:pt x="259837" y="118857"/>
                  </a:lnTo>
                  <a:lnTo>
                    <a:pt x="140092" y="0"/>
                  </a:lnTo>
                  <a:close/>
                </a:path>
                <a:path w="448309" h="455294">
                  <a:moveTo>
                    <a:pt x="426855" y="312685"/>
                  </a:moveTo>
                  <a:lnTo>
                    <a:pt x="281189" y="312685"/>
                  </a:lnTo>
                  <a:lnTo>
                    <a:pt x="448078" y="338594"/>
                  </a:lnTo>
                  <a:lnTo>
                    <a:pt x="426855" y="312685"/>
                  </a:lnTo>
                  <a:close/>
                </a:path>
                <a:path w="448309" h="455294">
                  <a:moveTo>
                    <a:pt x="416959" y="57447"/>
                  </a:moveTo>
                  <a:lnTo>
                    <a:pt x="259837" y="118857"/>
                  </a:lnTo>
                  <a:lnTo>
                    <a:pt x="385954" y="118857"/>
                  </a:lnTo>
                  <a:lnTo>
                    <a:pt x="416959" y="57447"/>
                  </a:lnTo>
                  <a:close/>
                </a:path>
              </a:pathLst>
            </a:custGeom>
            <a:solidFill>
              <a:srgbClr val="003399"/>
            </a:solidFill>
          </p:spPr>
          <p:txBody>
            <a:bodyPr wrap="square" lIns="0" tIns="0" rIns="0" bIns="0" rtlCol="0"/>
            <a:lstStyle/>
            <a:p>
              <a:endParaRPr/>
            </a:p>
          </p:txBody>
        </p:sp>
        <p:sp>
          <p:nvSpPr>
            <p:cNvPr id="30" name="object 50">
              <a:extLst>
                <a:ext uri="{FF2B5EF4-FFF2-40B4-BE49-F238E27FC236}">
                  <a16:creationId xmlns:a16="http://schemas.microsoft.com/office/drawing/2014/main" xmlns="" id="{5DE94136-B033-4819-9636-AA690BBEC1A4}"/>
                </a:ext>
              </a:extLst>
            </p:cNvPr>
            <p:cNvSpPr/>
            <p:nvPr/>
          </p:nvSpPr>
          <p:spPr>
            <a:xfrm>
              <a:off x="7461848" y="16379815"/>
              <a:ext cx="457834" cy="436245"/>
            </a:xfrm>
            <a:custGeom>
              <a:avLst/>
              <a:gdLst/>
              <a:ahLst/>
              <a:cxnLst/>
              <a:rect l="l" t="t" r="r" b="b"/>
              <a:pathLst>
                <a:path w="457834" h="436244">
                  <a:moveTo>
                    <a:pt x="85903" y="1549"/>
                  </a:moveTo>
                  <a:lnTo>
                    <a:pt x="130701" y="164258"/>
                  </a:lnTo>
                  <a:lnTo>
                    <a:pt x="0" y="271003"/>
                  </a:lnTo>
                  <a:lnTo>
                    <a:pt x="168539" y="278592"/>
                  </a:lnTo>
                  <a:lnTo>
                    <a:pt x="229597" y="436057"/>
                  </a:lnTo>
                  <a:lnTo>
                    <a:pt x="289155" y="277972"/>
                  </a:lnTo>
                  <a:lnTo>
                    <a:pt x="457477" y="268540"/>
                  </a:lnTo>
                  <a:lnTo>
                    <a:pt x="325669" y="163077"/>
                  </a:lnTo>
                  <a:lnTo>
                    <a:pt x="344266" y="92738"/>
                  </a:lnTo>
                  <a:lnTo>
                    <a:pt x="227729" y="92738"/>
                  </a:lnTo>
                  <a:lnTo>
                    <a:pt x="85903" y="1549"/>
                  </a:lnTo>
                  <a:close/>
                </a:path>
                <a:path w="457834" h="436244">
                  <a:moveTo>
                    <a:pt x="368784" y="0"/>
                  </a:moveTo>
                  <a:lnTo>
                    <a:pt x="227729" y="92738"/>
                  </a:lnTo>
                  <a:lnTo>
                    <a:pt x="344266" y="92738"/>
                  </a:lnTo>
                  <a:lnTo>
                    <a:pt x="368784" y="0"/>
                  </a:lnTo>
                  <a:close/>
                </a:path>
              </a:pathLst>
            </a:custGeom>
            <a:solidFill>
              <a:srgbClr val="003399"/>
            </a:solidFill>
          </p:spPr>
          <p:txBody>
            <a:bodyPr wrap="square" lIns="0" tIns="0" rIns="0" bIns="0" rtlCol="0"/>
            <a:lstStyle/>
            <a:p>
              <a:endParaRPr/>
            </a:p>
          </p:txBody>
        </p:sp>
        <p:sp>
          <p:nvSpPr>
            <p:cNvPr id="31" name="object 51">
              <a:extLst>
                <a:ext uri="{FF2B5EF4-FFF2-40B4-BE49-F238E27FC236}">
                  <a16:creationId xmlns:a16="http://schemas.microsoft.com/office/drawing/2014/main" xmlns="" id="{2166AFCB-FE62-41DE-8009-E6281C48918C}"/>
                </a:ext>
              </a:extLst>
            </p:cNvPr>
            <p:cNvSpPr/>
            <p:nvPr/>
          </p:nvSpPr>
          <p:spPr>
            <a:xfrm>
              <a:off x="6615689" y="16115360"/>
              <a:ext cx="454659" cy="448945"/>
            </a:xfrm>
            <a:custGeom>
              <a:avLst/>
              <a:gdLst/>
              <a:ahLst/>
              <a:cxnLst/>
              <a:rect l="l" t="t" r="r" b="b"/>
              <a:pathLst>
                <a:path w="454659" h="448944">
                  <a:moveTo>
                    <a:pt x="207951" y="0"/>
                  </a:moveTo>
                  <a:lnTo>
                    <a:pt x="166411" y="163588"/>
                  </a:lnTo>
                  <a:lnTo>
                    <a:pt x="0" y="191516"/>
                  </a:lnTo>
                  <a:lnTo>
                    <a:pt x="142638" y="281708"/>
                  </a:lnTo>
                  <a:lnTo>
                    <a:pt x="117793" y="448631"/>
                  </a:lnTo>
                  <a:lnTo>
                    <a:pt x="247808" y="340865"/>
                  </a:lnTo>
                  <a:lnTo>
                    <a:pt x="368936" y="340865"/>
                  </a:lnTo>
                  <a:lnTo>
                    <a:pt x="336425" y="259066"/>
                  </a:lnTo>
                  <a:lnTo>
                    <a:pt x="443896" y="149490"/>
                  </a:lnTo>
                  <a:lnTo>
                    <a:pt x="286081" y="149490"/>
                  </a:lnTo>
                  <a:lnTo>
                    <a:pt x="207951" y="0"/>
                  </a:lnTo>
                  <a:close/>
                </a:path>
                <a:path w="454659" h="448944">
                  <a:moveTo>
                    <a:pt x="368936" y="340865"/>
                  </a:moveTo>
                  <a:lnTo>
                    <a:pt x="247808" y="340865"/>
                  </a:lnTo>
                  <a:lnTo>
                    <a:pt x="398731" y="415828"/>
                  </a:lnTo>
                  <a:lnTo>
                    <a:pt x="368936" y="340865"/>
                  </a:lnTo>
                  <a:close/>
                </a:path>
                <a:path w="454659" h="448944">
                  <a:moveTo>
                    <a:pt x="454511" y="138668"/>
                  </a:moveTo>
                  <a:lnTo>
                    <a:pt x="286081" y="149490"/>
                  </a:lnTo>
                  <a:lnTo>
                    <a:pt x="443896" y="149490"/>
                  </a:lnTo>
                  <a:lnTo>
                    <a:pt x="454511" y="138668"/>
                  </a:lnTo>
                  <a:close/>
                </a:path>
              </a:pathLst>
            </a:custGeom>
            <a:solidFill>
              <a:srgbClr val="003399"/>
            </a:solidFill>
          </p:spPr>
          <p:txBody>
            <a:bodyPr wrap="square" lIns="0" tIns="0" rIns="0" bIns="0" rtlCol="0"/>
            <a:lstStyle/>
            <a:p>
              <a:endParaRPr/>
            </a:p>
          </p:txBody>
        </p:sp>
        <p:sp>
          <p:nvSpPr>
            <p:cNvPr id="32" name="object 52">
              <a:extLst>
                <a:ext uri="{FF2B5EF4-FFF2-40B4-BE49-F238E27FC236}">
                  <a16:creationId xmlns:a16="http://schemas.microsoft.com/office/drawing/2014/main" xmlns="" id="{E7AEEBB3-F84C-430C-A4F2-FF6751ECE389}"/>
                </a:ext>
              </a:extLst>
            </p:cNvPr>
            <p:cNvSpPr/>
            <p:nvPr/>
          </p:nvSpPr>
          <p:spPr>
            <a:xfrm>
              <a:off x="6026109" y="15526494"/>
              <a:ext cx="446405" cy="455930"/>
            </a:xfrm>
            <a:custGeom>
              <a:avLst/>
              <a:gdLst/>
              <a:ahLst/>
              <a:cxnLst/>
              <a:rect l="l" t="t" r="r" b="b"/>
              <a:pathLst>
                <a:path w="446404" h="455930">
                  <a:moveTo>
                    <a:pt x="279964" y="315902"/>
                  </a:moveTo>
                  <a:lnTo>
                    <a:pt x="166378" y="315902"/>
                  </a:lnTo>
                  <a:lnTo>
                    <a:pt x="260389" y="455826"/>
                  </a:lnTo>
                  <a:lnTo>
                    <a:pt x="279964" y="315902"/>
                  </a:lnTo>
                  <a:close/>
                </a:path>
                <a:path w="446404" h="455930">
                  <a:moveTo>
                    <a:pt x="24769" y="63729"/>
                  </a:moveTo>
                  <a:lnTo>
                    <a:pt x="104181" y="212550"/>
                  </a:lnTo>
                  <a:lnTo>
                    <a:pt x="0" y="345413"/>
                  </a:lnTo>
                  <a:lnTo>
                    <a:pt x="166378" y="315902"/>
                  </a:lnTo>
                  <a:lnTo>
                    <a:pt x="279964" y="315902"/>
                  </a:lnTo>
                  <a:lnTo>
                    <a:pt x="283760" y="288761"/>
                  </a:lnTo>
                  <a:lnTo>
                    <a:pt x="445992" y="242455"/>
                  </a:lnTo>
                  <a:lnTo>
                    <a:pt x="294223" y="168614"/>
                  </a:lnTo>
                  <a:lnTo>
                    <a:pt x="295909" y="121663"/>
                  </a:lnTo>
                  <a:lnTo>
                    <a:pt x="183257" y="121663"/>
                  </a:lnTo>
                  <a:lnTo>
                    <a:pt x="24769" y="63729"/>
                  </a:lnTo>
                  <a:close/>
                </a:path>
                <a:path w="446404" h="455930">
                  <a:moveTo>
                    <a:pt x="300279" y="0"/>
                  </a:moveTo>
                  <a:lnTo>
                    <a:pt x="183257" y="121663"/>
                  </a:lnTo>
                  <a:lnTo>
                    <a:pt x="295909" y="121663"/>
                  </a:lnTo>
                  <a:lnTo>
                    <a:pt x="300279" y="0"/>
                  </a:lnTo>
                  <a:close/>
                </a:path>
              </a:pathLst>
            </a:custGeom>
            <a:solidFill>
              <a:srgbClr val="003399"/>
            </a:solidFill>
          </p:spPr>
          <p:txBody>
            <a:bodyPr wrap="square" lIns="0" tIns="0" rIns="0" bIns="0" rtlCol="0"/>
            <a:lstStyle/>
            <a:p>
              <a:endParaRPr/>
            </a:p>
          </p:txBody>
        </p:sp>
        <p:sp>
          <p:nvSpPr>
            <p:cNvPr id="33" name="object 53">
              <a:extLst>
                <a:ext uri="{FF2B5EF4-FFF2-40B4-BE49-F238E27FC236}">
                  <a16:creationId xmlns:a16="http://schemas.microsoft.com/office/drawing/2014/main" xmlns="" id="{CB842A79-B0A1-4C45-98CC-385C6DCD148E}"/>
                </a:ext>
              </a:extLst>
            </p:cNvPr>
            <p:cNvSpPr/>
            <p:nvPr/>
          </p:nvSpPr>
          <p:spPr>
            <a:xfrm>
              <a:off x="5753134" y="14655737"/>
              <a:ext cx="436245" cy="457834"/>
            </a:xfrm>
            <a:custGeom>
              <a:avLst/>
              <a:gdLst/>
              <a:ahLst/>
              <a:cxnLst/>
              <a:rect l="l" t="t" r="r" b="b"/>
              <a:pathLst>
                <a:path w="436245" h="457834">
                  <a:moveTo>
                    <a:pt x="165054" y="0"/>
                  </a:moveTo>
                  <a:lnTo>
                    <a:pt x="157456" y="168572"/>
                  </a:lnTo>
                  <a:lnTo>
                    <a:pt x="0" y="229655"/>
                  </a:lnTo>
                  <a:lnTo>
                    <a:pt x="158152" y="289189"/>
                  </a:lnTo>
                  <a:lnTo>
                    <a:pt x="167701" y="457527"/>
                  </a:lnTo>
                  <a:lnTo>
                    <a:pt x="273013" y="325711"/>
                  </a:lnTo>
                  <a:lnTo>
                    <a:pt x="407849" y="325711"/>
                  </a:lnTo>
                  <a:lnTo>
                    <a:pt x="343319" y="227704"/>
                  </a:lnTo>
                  <a:lnTo>
                    <a:pt x="405576" y="130743"/>
                  </a:lnTo>
                  <a:lnTo>
                    <a:pt x="271840" y="130743"/>
                  </a:lnTo>
                  <a:lnTo>
                    <a:pt x="165054" y="0"/>
                  </a:lnTo>
                  <a:close/>
                </a:path>
                <a:path w="436245" h="457834">
                  <a:moveTo>
                    <a:pt x="407849" y="325711"/>
                  </a:moveTo>
                  <a:lnTo>
                    <a:pt x="273013" y="325711"/>
                  </a:lnTo>
                  <a:lnTo>
                    <a:pt x="436116" y="368642"/>
                  </a:lnTo>
                  <a:lnTo>
                    <a:pt x="407849" y="325711"/>
                  </a:lnTo>
                  <a:close/>
                </a:path>
                <a:path w="436245" h="457834">
                  <a:moveTo>
                    <a:pt x="434432" y="85802"/>
                  </a:moveTo>
                  <a:lnTo>
                    <a:pt x="271840" y="130743"/>
                  </a:lnTo>
                  <a:lnTo>
                    <a:pt x="405576" y="130743"/>
                  </a:lnTo>
                  <a:lnTo>
                    <a:pt x="434432" y="85802"/>
                  </a:lnTo>
                  <a:close/>
                </a:path>
              </a:pathLst>
            </a:custGeom>
            <a:solidFill>
              <a:srgbClr val="003399"/>
            </a:solidFill>
          </p:spPr>
          <p:txBody>
            <a:bodyPr wrap="square" lIns="0" tIns="0" rIns="0" bIns="0" rtlCol="0"/>
            <a:lstStyle/>
            <a:p>
              <a:endParaRPr/>
            </a:p>
          </p:txBody>
        </p:sp>
        <p:sp>
          <p:nvSpPr>
            <p:cNvPr id="34" name="object 54">
              <a:extLst>
                <a:ext uri="{FF2B5EF4-FFF2-40B4-BE49-F238E27FC236}">
                  <a16:creationId xmlns:a16="http://schemas.microsoft.com/office/drawing/2014/main" xmlns="" id="{EC536FD2-E87B-468E-86A6-FE87317B8A00}"/>
                </a:ext>
              </a:extLst>
            </p:cNvPr>
            <p:cNvSpPr/>
            <p:nvPr/>
          </p:nvSpPr>
          <p:spPr>
            <a:xfrm>
              <a:off x="6008823" y="13803110"/>
              <a:ext cx="448309" cy="455295"/>
            </a:xfrm>
            <a:custGeom>
              <a:avLst/>
              <a:gdLst/>
              <a:ahLst/>
              <a:cxnLst/>
              <a:rect l="l" t="t" r="r" b="b"/>
              <a:pathLst>
                <a:path w="448310" h="455294">
                  <a:moveTo>
                    <a:pt x="301553" y="336107"/>
                  </a:moveTo>
                  <a:lnTo>
                    <a:pt x="188727" y="336107"/>
                  </a:lnTo>
                  <a:lnTo>
                    <a:pt x="308681" y="454721"/>
                  </a:lnTo>
                  <a:lnTo>
                    <a:pt x="301553" y="336107"/>
                  </a:lnTo>
                  <a:close/>
                </a:path>
                <a:path w="448310" h="455294">
                  <a:moveTo>
                    <a:pt x="0" y="116687"/>
                  </a:moveTo>
                  <a:lnTo>
                    <a:pt x="107372" y="247171"/>
                  </a:lnTo>
                  <a:lnTo>
                    <a:pt x="31672" y="397818"/>
                  </a:lnTo>
                  <a:lnTo>
                    <a:pt x="188727" y="336107"/>
                  </a:lnTo>
                  <a:lnTo>
                    <a:pt x="301553" y="336107"/>
                  </a:lnTo>
                  <a:lnTo>
                    <a:pt x="298554" y="286190"/>
                  </a:lnTo>
                  <a:lnTo>
                    <a:pt x="448304" y="208730"/>
                  </a:lnTo>
                  <a:lnTo>
                    <a:pt x="284908" y="166528"/>
                  </a:lnTo>
                  <a:lnTo>
                    <a:pt x="280924" y="142261"/>
                  </a:lnTo>
                  <a:lnTo>
                    <a:pt x="166931" y="142261"/>
                  </a:lnTo>
                  <a:lnTo>
                    <a:pt x="0" y="116687"/>
                  </a:lnTo>
                  <a:close/>
                </a:path>
                <a:path w="448310" h="455294">
                  <a:moveTo>
                    <a:pt x="257567" y="0"/>
                  </a:moveTo>
                  <a:lnTo>
                    <a:pt x="166931" y="142261"/>
                  </a:lnTo>
                  <a:lnTo>
                    <a:pt x="280924" y="142261"/>
                  </a:lnTo>
                  <a:lnTo>
                    <a:pt x="257567" y="0"/>
                  </a:lnTo>
                  <a:close/>
                </a:path>
              </a:pathLst>
            </a:custGeom>
            <a:solidFill>
              <a:srgbClr val="003399"/>
            </a:solidFill>
          </p:spPr>
          <p:txBody>
            <a:bodyPr wrap="square" lIns="0" tIns="0" rIns="0" bIns="0" rtlCol="0"/>
            <a:lstStyle/>
            <a:p>
              <a:endParaRPr/>
            </a:p>
          </p:txBody>
        </p:sp>
        <p:sp>
          <p:nvSpPr>
            <p:cNvPr id="35" name="object 55">
              <a:extLst>
                <a:ext uri="{FF2B5EF4-FFF2-40B4-BE49-F238E27FC236}">
                  <a16:creationId xmlns:a16="http://schemas.microsoft.com/office/drawing/2014/main" xmlns="" id="{85EC7CB0-BBA0-4056-9A27-EA0A4D5883EC}"/>
                </a:ext>
              </a:extLst>
            </p:cNvPr>
            <p:cNvSpPr/>
            <p:nvPr/>
          </p:nvSpPr>
          <p:spPr>
            <a:xfrm>
              <a:off x="6607430" y="13204825"/>
              <a:ext cx="455295" cy="447675"/>
            </a:xfrm>
            <a:custGeom>
              <a:avLst/>
              <a:gdLst/>
              <a:ahLst/>
              <a:cxnLst/>
              <a:rect l="l" t="t" r="r" b="b"/>
              <a:pathLst>
                <a:path w="455295" h="447675">
                  <a:moveTo>
                    <a:pt x="114308" y="0"/>
                  </a:moveTo>
                  <a:lnTo>
                    <a:pt x="141315" y="166813"/>
                  </a:lnTo>
                  <a:lnTo>
                    <a:pt x="0" y="258781"/>
                  </a:lnTo>
                  <a:lnTo>
                    <a:pt x="166746" y="284598"/>
                  </a:lnTo>
                  <a:lnTo>
                    <a:pt x="210598" y="447508"/>
                  </a:lnTo>
                  <a:lnTo>
                    <a:pt x="286776" y="296853"/>
                  </a:lnTo>
                  <a:lnTo>
                    <a:pt x="446576" y="296853"/>
                  </a:lnTo>
                  <a:lnTo>
                    <a:pt x="335286" y="186582"/>
                  </a:lnTo>
                  <a:lnTo>
                    <a:pt x="366021" y="106183"/>
                  </a:lnTo>
                  <a:lnTo>
                    <a:pt x="245605" y="106183"/>
                  </a:lnTo>
                  <a:lnTo>
                    <a:pt x="114308" y="0"/>
                  </a:lnTo>
                  <a:close/>
                </a:path>
                <a:path w="455295" h="447675">
                  <a:moveTo>
                    <a:pt x="446576" y="296853"/>
                  </a:moveTo>
                  <a:lnTo>
                    <a:pt x="286776" y="296853"/>
                  </a:lnTo>
                  <a:lnTo>
                    <a:pt x="455140" y="305339"/>
                  </a:lnTo>
                  <a:lnTo>
                    <a:pt x="446576" y="296853"/>
                  </a:lnTo>
                  <a:close/>
                </a:path>
                <a:path w="455295" h="447675">
                  <a:moveTo>
                    <a:pt x="395539" y="28966"/>
                  </a:moveTo>
                  <a:lnTo>
                    <a:pt x="245605" y="106183"/>
                  </a:lnTo>
                  <a:lnTo>
                    <a:pt x="366021" y="106183"/>
                  </a:lnTo>
                  <a:lnTo>
                    <a:pt x="395539" y="28966"/>
                  </a:lnTo>
                  <a:close/>
                </a:path>
              </a:pathLst>
            </a:custGeom>
            <a:solidFill>
              <a:srgbClr val="003399"/>
            </a:solidFill>
          </p:spPr>
          <p:txBody>
            <a:bodyPr wrap="square" lIns="0" tIns="0" rIns="0" bIns="0" rtlCol="0"/>
            <a:lstStyle/>
            <a:p>
              <a:endParaRPr/>
            </a:p>
          </p:txBody>
        </p:sp>
        <p:sp>
          <p:nvSpPr>
            <p:cNvPr id="36" name="object 56">
              <a:extLst>
                <a:ext uri="{FF2B5EF4-FFF2-40B4-BE49-F238E27FC236}">
                  <a16:creationId xmlns:a16="http://schemas.microsoft.com/office/drawing/2014/main" xmlns="" id="{7FF55598-5F3E-4AF4-A454-A06E8F6827C4}"/>
                </a:ext>
              </a:extLst>
            </p:cNvPr>
            <p:cNvSpPr/>
            <p:nvPr/>
          </p:nvSpPr>
          <p:spPr>
            <a:xfrm>
              <a:off x="6531439" y="13210486"/>
              <a:ext cx="3078385" cy="3726956"/>
            </a:xfrm>
            <a:prstGeom prst="rect">
              <a:avLst/>
            </a:prstGeom>
            <a:blipFill>
              <a:blip r:embed="rId3" cstate="print"/>
              <a:stretch>
                <a:fillRect/>
              </a:stretch>
            </a:blipFill>
          </p:spPr>
          <p:txBody>
            <a:bodyPr wrap="square" lIns="0" tIns="0" rIns="0" bIns="0" rtlCol="0"/>
            <a:lstStyle/>
            <a:p>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latin typeface="Helvetica LT Std Cond" panose="020B0506020202030204" pitchFamily="34" charset="0"/>
              </a:defRPr>
            </a:lvl1pPr>
          </a:lstStyle>
          <a:p>
            <a:r>
              <a:rPr lang="it-IT"/>
              <a:t>AGENZIA DELLE DOGANE E DEI MONOPOLI – La posizione doganale delle unità da diporto unionali ed extraunionali  </a:t>
            </a:r>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latin typeface="Helvetica LT Std Cond" panose="020B0506020202030204" pitchFamily="34" charset="0"/>
              </a:defRPr>
            </a:lvl1pPr>
          </a:lstStyle>
          <a:p>
            <a:r>
              <a:rPr lang="it-IT"/>
              <a:t>30/09/2021</a:t>
            </a:r>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latin typeface="Helvetica LT Std Cond" panose="020B0506020202030204" pitchFamily="34" charset="0"/>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896235731"/>
      </p:ext>
    </p:extLst>
  </p:cSld>
  <p:clrMap bg1="dk1" tx1="lt1" bg2="dk2"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49" r:id="rId5"/>
    <p:sldLayoutId id="2147483650" r:id="rId6"/>
    <p:sldLayoutId id="2147483651" r:id="rId7"/>
    <p:sldLayoutId id="2147483652" r:id="rId8"/>
  </p:sldLayoutIdLst>
  <p:hf sldNum="0" hdr="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a:extLst>
              <a:ext uri="{FF2B5EF4-FFF2-40B4-BE49-F238E27FC236}">
                <a16:creationId xmlns:a16="http://schemas.microsoft.com/office/drawing/2014/main" xmlns="" id="{1A1DD593-3F75-4466-B6C6-AE5138E93564}"/>
              </a:ext>
            </a:extLst>
          </p:cNvPr>
          <p:cNvSpPr txBox="1"/>
          <p:nvPr/>
        </p:nvSpPr>
        <p:spPr>
          <a:xfrm>
            <a:off x="0" y="5251800"/>
            <a:ext cx="5674771" cy="307777"/>
          </a:xfrm>
          <a:prstGeom prst="rect">
            <a:avLst/>
          </a:prstGeom>
          <a:noFill/>
        </p:spPr>
        <p:txBody>
          <a:bodyPr wrap="square" rtlCol="0">
            <a:spAutoFit/>
          </a:bodyPr>
          <a:lstStyle/>
          <a:p>
            <a:pPr algn="ctr"/>
            <a:r>
              <a:rPr lang="it-IT" altLang="it-IT" sz="1400" b="1" dirty="0">
                <a:latin typeface="Garamond" panose="02020404030301010803" pitchFamily="18" charset="0"/>
              </a:rPr>
              <a:t>LA POSIZIONE DOGANALE DELLE UNITÀ DA DIPORTO</a:t>
            </a:r>
          </a:p>
        </p:txBody>
      </p:sp>
      <p:sp>
        <p:nvSpPr>
          <p:cNvPr id="9" name="CasellaDiTesto 8">
            <a:extLst>
              <a:ext uri="{FF2B5EF4-FFF2-40B4-BE49-F238E27FC236}">
                <a16:creationId xmlns:a16="http://schemas.microsoft.com/office/drawing/2014/main" xmlns="" id="{67EF3514-B4B7-45D3-B67E-EB8CE94C4EE6}"/>
              </a:ext>
            </a:extLst>
          </p:cNvPr>
          <p:cNvSpPr txBox="1"/>
          <p:nvPr/>
        </p:nvSpPr>
        <p:spPr>
          <a:xfrm>
            <a:off x="7462732" y="251457"/>
            <a:ext cx="3139811" cy="400110"/>
          </a:xfrm>
          <a:prstGeom prst="rect">
            <a:avLst/>
          </a:prstGeom>
          <a:noFill/>
        </p:spPr>
        <p:txBody>
          <a:bodyPr wrap="square" rtlCol="0">
            <a:spAutoFit/>
          </a:bodyPr>
          <a:lstStyle/>
          <a:p>
            <a:r>
              <a:rPr lang="it-IT" sz="2000" b="1" dirty="0">
                <a:latin typeface="Garamond" panose="02020404030301010803" pitchFamily="18" charset="0"/>
              </a:rPr>
              <a:t>Livorno, 30 settembre 2021 </a:t>
            </a:r>
          </a:p>
        </p:txBody>
      </p:sp>
      <p:sp>
        <p:nvSpPr>
          <p:cNvPr id="3" name="Rectangle 2"/>
          <p:cNvSpPr/>
          <p:nvPr/>
        </p:nvSpPr>
        <p:spPr>
          <a:xfrm>
            <a:off x="523676" y="128347"/>
            <a:ext cx="4627418" cy="646331"/>
          </a:xfrm>
          <a:prstGeom prst="rect">
            <a:avLst/>
          </a:prstGeom>
        </p:spPr>
        <p:txBody>
          <a:bodyPr wrap="square">
            <a:spAutoFit/>
          </a:bodyPr>
          <a:lstStyle/>
          <a:p>
            <a:pPr algn="ctr">
              <a:spcAft>
                <a:spcPts val="0"/>
              </a:spcAft>
              <a:defRPr/>
            </a:pPr>
            <a:r>
              <a:rPr lang="it-IT" b="1" cap="small" dirty="0">
                <a:solidFill>
                  <a:schemeClr val="bg2"/>
                </a:solidFill>
                <a:latin typeface="Garamond" panose="02020404030301010803" pitchFamily="18" charset="0"/>
                <a:ea typeface="Calibri" panose="020F0502020204030204" pitchFamily="34" charset="0"/>
                <a:cs typeface="Arial" panose="020B0604020202020204" pitchFamily="34" charset="0"/>
              </a:rPr>
              <a:t>DT VI - Toscana, Sardegna e Umbria</a:t>
            </a:r>
            <a:endParaRPr lang="it-IT" dirty="0">
              <a:solidFill>
                <a:schemeClr val="bg2"/>
              </a:solidFill>
              <a:latin typeface="Garamond" panose="02020404030301010803" pitchFamily="18" charset="0"/>
              <a:ea typeface="Calibri" panose="020F0502020204030204" pitchFamily="34" charset="0"/>
              <a:cs typeface="Arial" panose="020B0604020202020204" pitchFamily="34" charset="0"/>
            </a:endParaRPr>
          </a:p>
          <a:p>
            <a:pPr algn="ctr">
              <a:spcAft>
                <a:spcPts val="0"/>
              </a:spcAft>
              <a:defRPr/>
            </a:pPr>
            <a:r>
              <a:rPr lang="it-IT" b="1" dirty="0">
                <a:solidFill>
                  <a:schemeClr val="bg2"/>
                </a:solidFill>
                <a:latin typeface="Garamond" panose="02020404030301010803" pitchFamily="18" charset="0"/>
                <a:ea typeface="Calibri" panose="020F0502020204030204" pitchFamily="34" charset="0"/>
                <a:cs typeface="Arial" panose="020B0604020202020204" pitchFamily="34" charset="0"/>
              </a:rPr>
              <a:t>      Ufficio delle Dogane di Livorno</a:t>
            </a:r>
            <a:endParaRPr lang="it-IT" dirty="0">
              <a:solidFill>
                <a:schemeClr val="bg2"/>
              </a:solidFill>
              <a:latin typeface="Garamond" panose="02020404030301010803" pitchFamily="18" charset="0"/>
              <a:ea typeface="Calibri" panose="020F0502020204030204" pitchFamily="34" charset="0"/>
              <a:cs typeface="Arial" panose="020B0604020202020204" pitchFamily="34" charset="0"/>
            </a:endParaRPr>
          </a:p>
        </p:txBody>
      </p:sp>
      <p:sp>
        <p:nvSpPr>
          <p:cNvPr id="4" name="Rectangle 3"/>
          <p:cNvSpPr/>
          <p:nvPr/>
        </p:nvSpPr>
        <p:spPr>
          <a:xfrm>
            <a:off x="5825716" y="5411794"/>
            <a:ext cx="6230168" cy="461665"/>
          </a:xfrm>
          <a:prstGeom prst="rect">
            <a:avLst/>
          </a:prstGeom>
        </p:spPr>
        <p:txBody>
          <a:bodyPr wrap="none">
            <a:spAutoFit/>
          </a:bodyPr>
          <a:lstStyle/>
          <a:p>
            <a:pPr algn="ctr"/>
            <a:r>
              <a:rPr lang="it-IT" sz="2400" b="1" dirty="0">
                <a:solidFill>
                  <a:srgbClr val="FFC000"/>
                </a:solidFill>
                <a:latin typeface="Garamond" panose="02020404030301010803" pitchFamily="18" charset="0"/>
              </a:rPr>
              <a:t>Dott. Mattia Rizzo - Dott.ssa Paola Pimpinella</a:t>
            </a:r>
          </a:p>
        </p:txBody>
      </p:sp>
    </p:spTree>
    <p:extLst>
      <p:ext uri="{BB962C8B-B14F-4D97-AF65-F5344CB8AC3E}">
        <p14:creationId xmlns:p14="http://schemas.microsoft.com/office/powerpoint/2010/main" val="355956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6B4063F1-90EA-4F3E-BCA2-2E792FDCA050}"/>
              </a:ext>
            </a:extLst>
          </p:cNvPr>
          <p:cNvSpPr txBox="1">
            <a:spLocks noChangeArrowheads="1"/>
          </p:cNvSpPr>
          <p:nvPr/>
        </p:nvSpPr>
        <p:spPr bwMode="auto">
          <a:xfrm>
            <a:off x="859936" y="233793"/>
            <a:ext cx="9497962" cy="5736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0" fontAlgn="base" hangingPunct="0">
              <a:lnSpc>
                <a:spcPct val="150000"/>
              </a:lnSpc>
              <a:spcAft>
                <a:spcPts val="1000"/>
              </a:spcAft>
            </a:pPr>
            <a:r>
              <a:rPr lang="it-IT" sz="2800" b="1" dirty="0">
                <a:solidFill>
                  <a:srgbClr val="002060"/>
                </a:solidFill>
                <a:latin typeface="Garamond" panose="02020404030301010803" pitchFamily="18" charset="0"/>
                <a:cs typeface="Arial" panose="020B0604020202020204" pitchFamily="34" charset="0"/>
              </a:rPr>
              <a:t>III. </a:t>
            </a:r>
            <a:r>
              <a:rPr lang="it-IT" sz="2800" b="1" u="sng" dirty="0">
                <a:solidFill>
                  <a:srgbClr val="002060"/>
                </a:solidFill>
                <a:latin typeface="Garamond" panose="02020404030301010803" pitchFamily="18" charset="0"/>
                <a:cs typeface="Arial" panose="020B0604020202020204" pitchFamily="34" charset="0"/>
              </a:rPr>
              <a:t>Natanti da diporto</a:t>
            </a:r>
            <a:r>
              <a:rPr lang="it-IT" sz="2800" b="1" dirty="0">
                <a:solidFill>
                  <a:srgbClr val="002060"/>
                </a:solidFill>
                <a:latin typeface="Garamond" panose="02020404030301010803" pitchFamily="18" charset="0"/>
                <a:cs typeface="Arial" panose="020B0604020202020204" pitchFamily="34" charset="0"/>
              </a:rPr>
              <a:t>:</a:t>
            </a:r>
          </a:p>
          <a:p>
            <a:pPr lvl="0" indent="-342900" algn="just" eaLnBrk="0" fontAlgn="base" hangingPunct="0">
              <a:lnSpc>
                <a:spcPct val="150000"/>
              </a:lnSpc>
              <a:spcAft>
                <a:spcPts val="1000"/>
              </a:spcAft>
              <a:buFont typeface="Times New Roman" panose="02020603050405020304" pitchFamily="18" charset="0"/>
              <a:buChar char="-"/>
            </a:pPr>
            <a:r>
              <a:rPr lang="it-IT" sz="2600" b="1" dirty="0">
                <a:solidFill>
                  <a:srgbClr val="002060"/>
                </a:solidFill>
                <a:latin typeface="Garamond" panose="02020404030301010803" pitchFamily="18" charset="0"/>
                <a:cs typeface="Arial" panose="020B0604020202020204" pitchFamily="34" charset="0"/>
              </a:rPr>
              <a:t>Sono esclusi dall’obbligo di iscrizione e dalla licenza di navigazione. Tuttavia, su richiesta dell’interessato, anche i natanti possono essere iscritti nel Registro delle imbarcazioni da diporto con conseguente applicazione delle norme relative al diporto. </a:t>
            </a:r>
          </a:p>
          <a:p>
            <a:pPr lvl="0" indent="-342900" algn="just" eaLnBrk="0" fontAlgn="base" hangingPunct="0">
              <a:lnSpc>
                <a:spcPct val="150000"/>
              </a:lnSpc>
              <a:spcAft>
                <a:spcPts val="1000"/>
              </a:spcAft>
              <a:buFont typeface="Times New Roman" panose="02020603050405020304" pitchFamily="18" charset="0"/>
              <a:buChar char="-"/>
            </a:pPr>
            <a:r>
              <a:rPr lang="it-IT" sz="2600" b="1" dirty="0">
                <a:solidFill>
                  <a:srgbClr val="002060"/>
                </a:solidFill>
                <a:latin typeface="Garamond" panose="02020404030301010803" pitchFamily="18" charset="0"/>
                <a:cs typeface="Arial" panose="020B0604020202020204" pitchFamily="34" charset="0"/>
              </a:rPr>
              <a:t>I soggetti che svolgono attività di noleggio devono iscriversi al Registro delle imprese, presente presso le Camere di Commercio e devono essere autorizzati dall’Autorità marittima competente per utilizzare i natanti mediante contratti di noleggio</a:t>
            </a:r>
            <a:r>
              <a:rPr lang="it-IT" sz="2600" kern="1200" dirty="0">
                <a:solidFill>
                  <a:srgbClr val="000000"/>
                </a:solidFill>
                <a:effectLst/>
                <a:latin typeface="Arial" panose="020B0604020202020204" pitchFamily="34" charset="0"/>
                <a:ea typeface="Microsoft YaHei" panose="020B0503020204020204" pitchFamily="34" charset="-122"/>
              </a:rPr>
              <a:t>.</a:t>
            </a:r>
            <a:endParaRPr lang="it-IT" sz="2800" b="1" dirty="0">
              <a:solidFill>
                <a:srgbClr val="002060"/>
              </a:solidFill>
              <a:latin typeface="Garamond" panose="02020404030301010803" pitchFamily="18" charset="0"/>
              <a:cs typeface="Arial" panose="020B0604020202020204" pitchFamily="34" charset="0"/>
            </a:endParaRPr>
          </a:p>
        </p:txBody>
      </p:sp>
      <p:sp>
        <p:nvSpPr>
          <p:cNvPr id="3" name="Segnaposto data 2">
            <a:extLst>
              <a:ext uri="{FF2B5EF4-FFF2-40B4-BE49-F238E27FC236}">
                <a16:creationId xmlns:a16="http://schemas.microsoft.com/office/drawing/2014/main" xmlns="" id="{6495232D-C5B5-4479-B7E8-B5FF317405AC}"/>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BB1564FC-2055-49AE-80CA-52A594D3A520}"/>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278124683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223487"/>
            <a:ext cx="9551470" cy="3636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fontAlgn="base">
              <a:lnSpc>
                <a:spcPct val="150000"/>
              </a:lnSpc>
            </a:pPr>
            <a:endParaRPr lang="it-IT" sz="2600" b="1" dirty="0">
              <a:solidFill>
                <a:srgbClr val="002060"/>
              </a:solidFill>
              <a:latin typeface="Garamond" panose="02020404030301010803" pitchFamily="18" charset="0"/>
              <a:cs typeface="Arial" panose="020B0604020202020204" pitchFamily="34" charset="0"/>
            </a:endParaRPr>
          </a:p>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	qualora possa sorgere un’obbligazione doganale o altre imposte, costituiscono una garanzia a norma dell’art. 89 del CDU;</a:t>
            </a:r>
          </a:p>
          <a:p>
            <a:pPr algn="just" fontAlgn="base">
              <a:lnSpc>
                <a:spcPct val="150000"/>
              </a:lnSpc>
            </a:pPr>
            <a:endParaRPr lang="it-IT" sz="2600" b="1" dirty="0">
              <a:solidFill>
                <a:srgbClr val="002060"/>
              </a:solidFill>
              <a:latin typeface="Garamond" panose="02020404030301010803" pitchFamily="18" charset="0"/>
              <a:cs typeface="Arial" panose="020B0604020202020204" pitchFamily="34" charset="0"/>
            </a:endParaRPr>
          </a:p>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	utilizzano o fanno utilizzare le merci o effettuano o fanno effettuare operazioni di perfezionamento delle merci.</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42454979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223487"/>
            <a:ext cx="9551470" cy="4237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Inoltre, l'autorizzazione è concessa soltanto quando le Autorità doganali possono garantire l’esercizio della vigilanza doganale senza dover introdurre misure amministrative sproporzionate rispetto alle esigenze economiche in questione e sempreché gli interessi essenziali dei produttori dell'Unione non vengano pregiudicati dall'autorizzazione per il regime di perfezionamento (condizioni economiche).</a:t>
            </a:r>
            <a:endParaRPr lang="it-IT" sz="2600" b="1" dirty="0">
              <a:solidFill>
                <a:srgbClr val="002060"/>
              </a:solidFill>
              <a:highlight>
                <a:srgbClr val="FFFF00"/>
              </a:highlight>
              <a:latin typeface="Garamond" panose="02020404030301010803" pitchFamily="18" charset="0"/>
              <a:cs typeface="Arial" panose="020B0604020202020204" pitchFamily="34" charset="0"/>
            </a:endParaRP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238837237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223487"/>
            <a:ext cx="9551470" cy="4237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L’operatore economico che intende avvalersi del regime di perfezionamento, per riparazioni o per lavorazioni su un’imbarcazione senza volerla importare (con conseguente assolvimento di dazi e IVA), deve presentare la relativa domanda di autorizzazione all’Ufficio doganale competente in relazione al luogo in cui le operazioni di perfezionamento saranno effettuate o, almeno, dove la prima di tali operazioni sarà posta in essere.</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281322157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223487"/>
            <a:ext cx="9551470" cy="3036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fontAlgn="base">
              <a:lnSpc>
                <a:spcPct val="150000"/>
              </a:lnSpc>
            </a:pPr>
            <a:endParaRPr lang="it-IT" sz="2600" b="1" dirty="0">
              <a:solidFill>
                <a:srgbClr val="002060"/>
              </a:solidFill>
              <a:latin typeface="Garamond" panose="02020404030301010803" pitchFamily="18" charset="0"/>
              <a:cs typeface="Arial" panose="020B0604020202020204" pitchFamily="34" charset="0"/>
            </a:endParaRPr>
          </a:p>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Una volta ricevuta la richiesta di autorizzazione, l’Autorità doganale, al più tardi entro 30 giorni, stabilisce il termine entro cui l’unità da diporto (prodotto compensatorio) deve essere esportata o riesportata o aver ricevuto un’altra destinazione doganale.</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325373159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223487"/>
            <a:ext cx="9551470" cy="3036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Tale termine è fissato tenendo conto del tempo necessario per effettuare le operazioni di perfezionamento e decorre dal giorno in cui l’imbarcazione extra-UE è vincolata al regime. </a:t>
            </a:r>
          </a:p>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Una volta appurata l’operazione, la garanzia prestata dall’operatore sui diritti sospesi sarà riaccreditata.</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28171905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223487"/>
            <a:ext cx="9551470" cy="2436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fontAlgn="base">
              <a:lnSpc>
                <a:spcPct val="150000"/>
              </a:lnSpc>
            </a:pPr>
            <a:endParaRPr lang="it-IT" sz="2600" b="1" dirty="0">
              <a:solidFill>
                <a:srgbClr val="002060"/>
              </a:solidFill>
              <a:latin typeface="Garamond" panose="02020404030301010803" pitchFamily="18" charset="0"/>
              <a:cs typeface="Arial" panose="020B0604020202020204" pitchFamily="34" charset="0"/>
            </a:endParaRPr>
          </a:p>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Il termine di appuramento, infine, può essere prorogato dall’Autorità doganale, dietro richiesta presentata dal titolare dell’autorizzazione debitamente motivata.</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148243311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223487"/>
            <a:ext cx="9551470" cy="3036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Tra le operazioni di perfezionamento rientrano:</a:t>
            </a:r>
          </a:p>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	la lavorazione, compresi il montaggio, assemblaggio e adattamento ad altre merci;</a:t>
            </a:r>
          </a:p>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	la trasformazione;</a:t>
            </a:r>
          </a:p>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	la distruzione;</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148108270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223487"/>
            <a:ext cx="9551470" cy="3636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	la riparazione, compreso il riadattamento e la messa a punto;</a:t>
            </a:r>
          </a:p>
          <a:p>
            <a:pPr algn="just" fontAlgn="base">
              <a:lnSpc>
                <a:spcPct val="150000"/>
              </a:lnSpc>
            </a:pPr>
            <a:endParaRPr lang="it-IT" sz="2600" b="1" dirty="0">
              <a:solidFill>
                <a:srgbClr val="002060"/>
              </a:solidFill>
              <a:latin typeface="Garamond" panose="02020404030301010803" pitchFamily="18" charset="0"/>
              <a:cs typeface="Arial" panose="020B0604020202020204" pitchFamily="34" charset="0"/>
            </a:endParaRPr>
          </a:p>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	l’utilizzazione di merci che non si ritrovano nei prodotti trasformati, ma che ne permettono l’ottenimento o la facilitazione ancorché scomparendo totalmente o parzialmente nel processo di trasformazione.</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176838185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223487"/>
            <a:ext cx="9551470" cy="3036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Infine, il perfezionamento attivo si considera «appurato» quando l’unità da diporto vincolata al regime o i prodotti trasformati a seguito delle lavorazioni sono vincolati a un regime successivo, sono usciti dal territorio dell’UE, sono stati distrutti o abbandonati.</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90955708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223487"/>
            <a:ext cx="9551470" cy="3036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In caso di immissione in libera pratica dell’imbarcazione, l’operatore economico potrà scegliere se far gravare l’obbligazione doganale solo sulla merce non unionale originariamente vincolata al regime ovvero sul prodotto trasformato immesso in libera pratica.</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3758137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6B4063F1-90EA-4F3E-BCA2-2E792FDCA050}"/>
              </a:ext>
            </a:extLst>
          </p:cNvPr>
          <p:cNvSpPr txBox="1">
            <a:spLocks noChangeArrowheads="1"/>
          </p:cNvSpPr>
          <p:nvPr/>
        </p:nvSpPr>
        <p:spPr bwMode="auto">
          <a:xfrm>
            <a:off x="1258529" y="427079"/>
            <a:ext cx="9765642"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0" fontAlgn="base" hangingPunct="0"/>
            <a:endParaRPr lang="it-IT" sz="2800" b="1" dirty="0">
              <a:solidFill>
                <a:srgbClr val="002060"/>
              </a:solidFill>
              <a:latin typeface="Garamond" panose="02020404030301010803" pitchFamily="18" charset="0"/>
              <a:cs typeface="Arial" panose="020B0604020202020204" pitchFamily="34" charset="0"/>
            </a:endParaRPr>
          </a:p>
          <a:p>
            <a:pPr algn="just" eaLnBrk="0" fontAlgn="base" hangingPunct="0"/>
            <a:endParaRPr lang="it-IT" sz="2800" b="1" dirty="0">
              <a:solidFill>
                <a:srgbClr val="002060"/>
              </a:solidFill>
              <a:latin typeface="Garamond" panose="02020404030301010803" pitchFamily="18" charset="0"/>
              <a:cs typeface="Arial" panose="020B0604020202020204" pitchFamily="34" charset="0"/>
            </a:endParaRPr>
          </a:p>
          <a:p>
            <a:pPr algn="just" eaLnBrk="0" fontAlgn="base" hangingPunct="0"/>
            <a:endParaRPr lang="it-IT" sz="2800" b="1" dirty="0">
              <a:solidFill>
                <a:srgbClr val="002060"/>
              </a:solidFill>
              <a:latin typeface="Garamond" panose="02020404030301010803" pitchFamily="18" charset="0"/>
              <a:cs typeface="Arial" panose="020B0604020202020204" pitchFamily="34" charset="0"/>
            </a:endParaRPr>
          </a:p>
          <a:p>
            <a:pPr algn="just" eaLnBrk="0" fontAlgn="base" hangingPunct="0"/>
            <a:endParaRPr lang="it-IT" sz="2800" b="1" dirty="0">
              <a:solidFill>
                <a:srgbClr val="002060"/>
              </a:solidFill>
              <a:latin typeface="Garamond" panose="02020404030301010803" pitchFamily="18" charset="0"/>
              <a:cs typeface="Arial" panose="020B0604020202020204" pitchFamily="34" charset="0"/>
            </a:endParaRPr>
          </a:p>
          <a:p>
            <a:pPr algn="just" eaLnBrk="0" fontAlgn="base" hangingPunct="0"/>
            <a:r>
              <a:rPr lang="it-IT" sz="2800" b="1" dirty="0">
                <a:solidFill>
                  <a:srgbClr val="002060"/>
                </a:solidFill>
                <a:latin typeface="Garamond" panose="02020404030301010803" pitchFamily="18" charset="0"/>
                <a:cs typeface="Arial" panose="020B0604020202020204" pitchFamily="34" charset="0"/>
              </a:rPr>
              <a:t>La Legge n. 30 del 27 febbraio 1998 ha istituito il «Registro Internazionale» nel quale sono iscritte le navi adibite esclusivamente a traffici commerciali internazionali.</a:t>
            </a:r>
          </a:p>
          <a:p>
            <a:pPr algn="just" eaLnBrk="0" fontAlgn="base" hangingPunct="0"/>
            <a:r>
              <a:rPr lang="it-IT" dirty="0"/>
              <a:t>.</a:t>
            </a:r>
          </a:p>
        </p:txBody>
      </p:sp>
      <p:sp>
        <p:nvSpPr>
          <p:cNvPr id="3" name="Segnaposto data 2">
            <a:extLst>
              <a:ext uri="{FF2B5EF4-FFF2-40B4-BE49-F238E27FC236}">
                <a16:creationId xmlns:a16="http://schemas.microsoft.com/office/drawing/2014/main" xmlns="" id="{6495232D-C5B5-4479-B7E8-B5FF317405AC}"/>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BB1564FC-2055-49AE-80CA-52A594D3A520}"/>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281633810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730329"/>
            <a:ext cx="9551470" cy="4237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fontAlgn="base">
              <a:lnSpc>
                <a:spcPct val="150000"/>
              </a:lnSpc>
            </a:pPr>
            <a:r>
              <a:rPr lang="da-DK" sz="2600" b="1" dirty="0">
                <a:solidFill>
                  <a:srgbClr val="002060"/>
                </a:solidFill>
                <a:latin typeface="Garamond" panose="02020404030301010803" pitchFamily="18" charset="0"/>
                <a:cs typeface="Arial" panose="020B0604020202020204" pitchFamily="34" charset="0"/>
              </a:rPr>
              <a:t>IL PERFEZIONAMENTO PASSIVO</a:t>
            </a:r>
          </a:p>
          <a:p>
            <a:pPr algn="ctr" fontAlgn="base">
              <a:lnSpc>
                <a:spcPct val="150000"/>
              </a:lnSpc>
            </a:pPr>
            <a:r>
              <a:rPr lang="it-IT" sz="2600" b="1" dirty="0">
                <a:solidFill>
                  <a:srgbClr val="002060"/>
                </a:solidFill>
                <a:latin typeface="Garamond" panose="02020404030301010803" pitchFamily="18" charset="0"/>
                <a:cs typeface="Arial" panose="020B0604020202020204" pitchFamily="34" charset="0"/>
              </a:rPr>
              <a:t>(Art. 259 del Reg. (UE) n. 952/2013 (CDU))</a:t>
            </a:r>
          </a:p>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In applicazione del regime di perfezionamento passivo è possibile, nel rispetto di determinati requisiti, esportare temporaneamente beni destinati a subire lavorazioni (quali il montaggio, l’assemblaggio, la riparazione compreso il riadattamento e la messa a punto), beneficiando di determinate agevolazioni.</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291265683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223487"/>
            <a:ext cx="9551470" cy="3636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Per usufruire di tale regime è necessario richiedere l’autorizzazione all’Agenzia delle dogane e dei monopoli, inoltrando la richiesta sul portale ‘Eu Trade Portal’ tramite il Customs </a:t>
            </a:r>
            <a:r>
              <a:rPr lang="it-IT" sz="2600" b="1" dirty="0" err="1">
                <a:solidFill>
                  <a:srgbClr val="002060"/>
                </a:solidFill>
                <a:latin typeface="Garamond" panose="02020404030301010803" pitchFamily="18" charset="0"/>
                <a:cs typeface="Arial" panose="020B0604020202020204" pitchFamily="34" charset="0"/>
              </a:rPr>
              <a:t>Decisions</a:t>
            </a:r>
            <a:r>
              <a:rPr lang="it-IT" sz="2600" b="1" dirty="0">
                <a:solidFill>
                  <a:srgbClr val="002060"/>
                </a:solidFill>
                <a:latin typeface="Garamond" panose="02020404030301010803" pitchFamily="18" charset="0"/>
                <a:cs typeface="Arial" panose="020B0604020202020204" pitchFamily="34" charset="0"/>
              </a:rPr>
              <a:t> System (CDS). </a:t>
            </a:r>
          </a:p>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Tale autorizzazione può avere una validità massima di cinque anni a decorrere dalla data in cui diventa efficace.</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484699851"/>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223487"/>
            <a:ext cx="9551470" cy="3036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Una volta ultimate le lavorazioni nel Paese terzo, le unità da diporto saranno reimportate nell’Unione Europea, con il vantaggio di essere assoggettati al pagamento dei diritti doganali solo sul valore aggiunto rappresentato dal corrispettivo per la lavorazione svolta.</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3836876893"/>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223487"/>
            <a:ext cx="9551470" cy="3036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Nel caso in cui sia comprovato che le unità da diporto sono state inviate all’estero per essere riparate gratuitamente, in forza di un’obbligazione contrattuale o legale di garanzia, oppure per un difetto materiale o di fabbricazione, le stesse possono beneficiare di un’esenzione totale dei dazi all’importazione.</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370413890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915265"/>
            <a:ext cx="9551470" cy="4837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fontAlgn="base">
              <a:lnSpc>
                <a:spcPct val="150000"/>
              </a:lnSpc>
            </a:pPr>
            <a:r>
              <a:rPr lang="it-IT" sz="2600" b="1" dirty="0">
                <a:solidFill>
                  <a:srgbClr val="002060"/>
                </a:solidFill>
                <a:latin typeface="Garamond" panose="02020404030301010803" pitchFamily="18" charset="0"/>
                <a:cs typeface="Arial" panose="020B0604020202020204" pitchFamily="34" charset="0"/>
              </a:rPr>
              <a:t>L’ESPORTAZIONE TEMPORANEA</a:t>
            </a:r>
          </a:p>
          <a:p>
            <a:pPr algn="ctr" fontAlgn="base">
              <a:lnSpc>
                <a:spcPct val="150000"/>
              </a:lnSpc>
            </a:pPr>
            <a:r>
              <a:rPr lang="da-DK" sz="1800" b="1" spc="170" dirty="0">
                <a:solidFill>
                  <a:srgbClr val="00338D"/>
                </a:solidFill>
                <a:latin typeface="Arial MT"/>
                <a:cs typeface="Arial" panose="020B0604020202020204" pitchFamily="34" charset="0"/>
              </a:rPr>
              <a:t>(</a:t>
            </a:r>
            <a:r>
              <a:rPr lang="da-DK" sz="2600" b="1" dirty="0">
                <a:solidFill>
                  <a:srgbClr val="002060"/>
                </a:solidFill>
                <a:latin typeface="Garamond" panose="02020404030301010803" pitchFamily="18" charset="0"/>
                <a:cs typeface="Arial" panose="020B0604020202020204" pitchFamily="34" charset="0"/>
              </a:rPr>
              <a:t>Art. 214 del TULD)</a:t>
            </a:r>
            <a:endParaRPr lang="it-IT" sz="2600" b="1" dirty="0">
              <a:solidFill>
                <a:srgbClr val="002060"/>
              </a:solidFill>
              <a:latin typeface="Garamond" panose="02020404030301010803" pitchFamily="18" charset="0"/>
              <a:cs typeface="Arial" panose="020B0604020202020204" pitchFamily="34" charset="0"/>
            </a:endParaRPr>
          </a:p>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Quando le unità da diporto devono essere destinate a un uso temporaneo all’estero ed è prevista una futura reintroduzione nel territorio nazionale, si può procedere con un’esportazione temporanea.</a:t>
            </a:r>
          </a:p>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Tale regime è particolarmente utile nei casi di esposizione dell’imbarcazione in fiere che si svolgano in Paesi terzi.</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168156810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223487"/>
            <a:ext cx="9551470" cy="4237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In tali casi, i beni possono essere temporaneamente esportati permanendo all’estero per un periodo massimo di cinque anni e successivamente reimportati senza pagamento dei relativi diritti doganali.</a:t>
            </a:r>
          </a:p>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Nel caso di vendita all'estero della merce, è necessario che l’operazione sia regolarizzata ai fini doganali con la presentazione della dichiarazione doganale d'esportazione definitiva.</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207340998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223487"/>
            <a:ext cx="9551470" cy="4837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Nel caso in cui il Paese di destinazione abbia aderito alla Convenzione ATA, è possibile ricorrere all'istituto dell'esportazione temporanea con emissione di un carnet ATA che accompagna </a:t>
            </a:r>
            <a:r>
              <a:rPr lang="it-IT" sz="2600" b="1">
                <a:solidFill>
                  <a:srgbClr val="002060"/>
                </a:solidFill>
                <a:latin typeface="Garamond" panose="02020404030301010803" pitchFamily="18" charset="0"/>
                <a:cs typeface="Arial" panose="020B0604020202020204" pitchFamily="34" charset="0"/>
              </a:rPr>
              <a:t>la merce.</a:t>
            </a:r>
            <a:endParaRPr lang="it-IT" sz="2600" b="1" dirty="0">
              <a:solidFill>
                <a:srgbClr val="002060"/>
              </a:solidFill>
              <a:latin typeface="Garamond" panose="02020404030301010803" pitchFamily="18" charset="0"/>
              <a:cs typeface="Arial" panose="020B0604020202020204" pitchFamily="34" charset="0"/>
            </a:endParaRPr>
          </a:p>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Attraverso il carnet ATA si evitano di pagare i dazi e l’IVA alla dogana, purché le merci siano reimportate entro i termini indicati nel documento, che non possono in ogni caso eccedere quello di validità del carnet stesso (pari a 12 mesi).</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3419451462"/>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223487"/>
            <a:ext cx="9551470" cy="4237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Il titolare è, inoltre, esonerato dall’obbligo di depositare, presso la dogana del Paese di importazione, una cauzione o l’ammontare dei diritti doganali a garanzia della mancata riesportazione delle merci.</a:t>
            </a:r>
          </a:p>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La richiesta del carnet deve essere rivolta alla Camera di Commercio territorialmente competente, previa prestazione di un’apposita cauzione.</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1013607484"/>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Risultati immagini per grazie per l'attenzione">
            <a:extLst>
              <a:ext uri="{FF2B5EF4-FFF2-40B4-BE49-F238E27FC236}">
                <a16:creationId xmlns:a16="http://schemas.microsoft.com/office/drawing/2014/main" xmlns="" id="{27EE10E4-C2B3-4109-B4B0-B19E3AE0AE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6848" y="535357"/>
            <a:ext cx="6248400" cy="468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egnaposto data 2">
            <a:extLst>
              <a:ext uri="{FF2B5EF4-FFF2-40B4-BE49-F238E27FC236}">
                <a16:creationId xmlns:a16="http://schemas.microsoft.com/office/drawing/2014/main" xmlns="" id="{1B159D02-D9CD-45A3-972E-517A2E0638C1}"/>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650070E1-6F9E-4737-BBE0-D1B36E3C100B}"/>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12648596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6B4063F1-90EA-4F3E-BCA2-2E792FDCA050}"/>
              </a:ext>
            </a:extLst>
          </p:cNvPr>
          <p:cNvSpPr txBox="1">
            <a:spLocks noChangeArrowheads="1"/>
          </p:cNvSpPr>
          <p:nvPr/>
        </p:nvSpPr>
        <p:spPr bwMode="auto">
          <a:xfrm>
            <a:off x="1494503" y="427079"/>
            <a:ext cx="9497962"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endPar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r>
              <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rPr>
              <a:t>IL REGISTRO INTERNAZIONALE</a:t>
            </a:r>
          </a:p>
          <a:p>
            <a:pPr algn="ctr"/>
            <a:endPar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eaLnBrk="0" fontAlgn="base" hangingPunct="0"/>
            <a:r>
              <a:rPr lang="it-IT" sz="2800" b="1" dirty="0">
                <a:solidFill>
                  <a:srgbClr val="002060"/>
                </a:solidFill>
                <a:latin typeface="Garamond" panose="02020404030301010803" pitchFamily="18" charset="0"/>
                <a:cs typeface="Arial" panose="020B0604020202020204" pitchFamily="34" charset="0"/>
              </a:rPr>
              <a:t>E’ diviso in tre sezioni nelle quali sono iscritte rispettivamente:</a:t>
            </a:r>
          </a:p>
          <a:p>
            <a:pPr algn="just" eaLnBrk="0" fontAlgn="base" hangingPunct="0"/>
            <a:endParaRPr lang="it-IT" sz="2800" b="1" dirty="0">
              <a:solidFill>
                <a:srgbClr val="002060"/>
              </a:solidFill>
              <a:latin typeface="Garamond" panose="02020404030301010803" pitchFamily="18" charset="0"/>
              <a:cs typeface="Arial" panose="020B0604020202020204" pitchFamily="34" charset="0"/>
            </a:endParaRPr>
          </a:p>
          <a:p>
            <a:pPr algn="just" eaLnBrk="0" fontAlgn="base" hangingPunct="0"/>
            <a:r>
              <a:rPr lang="it-IT" sz="2800" b="1" dirty="0">
                <a:solidFill>
                  <a:srgbClr val="002060"/>
                </a:solidFill>
                <a:latin typeface="Garamond" panose="02020404030301010803" pitchFamily="18" charset="0"/>
                <a:cs typeface="Arial" panose="020B0604020202020204" pitchFamily="34" charset="0"/>
              </a:rPr>
              <a:t>1) le navi che appartengono a soggetti (persone fisiche, giuridiche o enti) italiani o di altri Paesi dell’Unione Europea ai sensi del comma 1, lett. a), dell’art. 143 del Codice della Navigazione, come sostituito dall’art. 7 del Decreto Legge n. 457 del 30/12/1997 convertito in Legge n. 30 del 27/02/1998;</a:t>
            </a:r>
          </a:p>
          <a:p>
            <a:pPr algn="just"/>
            <a:endParaRPr lang="it-IT" altLang="it-IT" sz="2800" b="1" dirty="0">
              <a:solidFill>
                <a:srgbClr val="002060"/>
              </a:solidFill>
              <a:latin typeface="Garamond" panose="02020404030301010803" pitchFamily="18" charset="0"/>
              <a:cs typeface="Arial" panose="020B0604020202020204" pitchFamily="34" charset="0"/>
            </a:endParaRPr>
          </a:p>
        </p:txBody>
      </p:sp>
      <p:sp>
        <p:nvSpPr>
          <p:cNvPr id="3" name="Segnaposto data 2">
            <a:extLst>
              <a:ext uri="{FF2B5EF4-FFF2-40B4-BE49-F238E27FC236}">
                <a16:creationId xmlns:a16="http://schemas.microsoft.com/office/drawing/2014/main" xmlns="" id="{6495232D-C5B5-4479-B7E8-B5FF317405AC}"/>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BB1564FC-2055-49AE-80CA-52A594D3A520}"/>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3879633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6B4063F1-90EA-4F3E-BCA2-2E792FDCA050}"/>
              </a:ext>
            </a:extLst>
          </p:cNvPr>
          <p:cNvSpPr txBox="1">
            <a:spLocks noChangeArrowheads="1"/>
          </p:cNvSpPr>
          <p:nvPr/>
        </p:nvSpPr>
        <p:spPr bwMode="auto">
          <a:xfrm>
            <a:off x="1130157" y="427079"/>
            <a:ext cx="9862308" cy="5786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rPr>
              <a:t>IL REGISTRO INTERNAZIONALE</a:t>
            </a:r>
          </a:p>
          <a:p>
            <a:pPr algn="just" eaLnBrk="0" fontAlgn="base" hangingPunct="0"/>
            <a:r>
              <a:rPr lang="it-IT" sz="2800" b="1" dirty="0">
                <a:solidFill>
                  <a:srgbClr val="002060"/>
                </a:solidFill>
                <a:latin typeface="Garamond" panose="02020404030301010803" pitchFamily="18" charset="0"/>
                <a:cs typeface="Arial" panose="020B0604020202020204" pitchFamily="34" charset="0"/>
              </a:rPr>
              <a:t>2) </a:t>
            </a:r>
            <a:r>
              <a:rPr lang="it-IT" sz="2600" b="1" dirty="0">
                <a:solidFill>
                  <a:srgbClr val="002060"/>
                </a:solidFill>
                <a:latin typeface="Garamond" panose="02020404030301010803" pitchFamily="18" charset="0"/>
                <a:cs typeface="Arial" panose="020B0604020202020204" pitchFamily="34" charset="0"/>
              </a:rPr>
              <a:t>le navi che appartengono a soggetti non comunitari ai sensi del comma 1, lett. b), dell’art. 143 del Codice della Navigazione (navi di nuova costruzione o provenienti da un registro straniero non comunitario appartenenti a persone fisiche, giuridiche o enti stranieri non comunitari i quali assumono direttamente l’esercizio della nave attraverso una stabile organizzazione sul territorio nazionale con gestione demandata a persona fisica o giuridica di nazionalità italiana o di altri Paesi dell’Unione europea, domiciliata nel luogo di iscrizione della nave, che assuma ogni responsabilità per il suo esercizio nei confronti delle Autorità amministrative e dei terzi, con dichiarazione da rendersi presso l’Ufficio di iscrizione della nave, secondo le norme previste per la dichiarazione di armatore);</a:t>
            </a:r>
          </a:p>
          <a:p>
            <a:pPr algn="just"/>
            <a:endParaRPr lang="it-IT" altLang="it-IT" sz="2800" b="1" dirty="0">
              <a:solidFill>
                <a:srgbClr val="002060"/>
              </a:solidFill>
              <a:latin typeface="Garamond" panose="02020404030301010803" pitchFamily="18" charset="0"/>
              <a:cs typeface="Arial" panose="020B0604020202020204" pitchFamily="34" charset="0"/>
            </a:endParaRPr>
          </a:p>
        </p:txBody>
      </p:sp>
      <p:sp>
        <p:nvSpPr>
          <p:cNvPr id="3" name="Segnaposto data 2">
            <a:extLst>
              <a:ext uri="{FF2B5EF4-FFF2-40B4-BE49-F238E27FC236}">
                <a16:creationId xmlns:a16="http://schemas.microsoft.com/office/drawing/2014/main" xmlns="" id="{6495232D-C5B5-4479-B7E8-B5FF317405AC}"/>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BB1564FC-2055-49AE-80CA-52A594D3A520}"/>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3556953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6B4063F1-90EA-4F3E-BCA2-2E792FDCA050}"/>
              </a:ext>
            </a:extLst>
          </p:cNvPr>
          <p:cNvSpPr txBox="1">
            <a:spLocks noChangeArrowheads="1"/>
          </p:cNvSpPr>
          <p:nvPr/>
        </p:nvSpPr>
        <p:spPr bwMode="auto">
          <a:xfrm>
            <a:off x="1130157" y="427079"/>
            <a:ext cx="9862308"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endPar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r>
              <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rPr>
              <a:t>IL REGISTRO INTERNAZIONALE</a:t>
            </a:r>
          </a:p>
          <a:p>
            <a:pPr algn="ctr"/>
            <a:endParaRPr lang="it-IT" sz="2800" b="1" kern="1200" dirty="0">
              <a:solidFill>
                <a:srgbClr val="002060"/>
              </a:solidFill>
              <a:effectLst/>
              <a:latin typeface="Garamond" panose="02020404030301010803" pitchFamily="18" charset="0"/>
              <a:ea typeface="Microsoft YaHei" panose="020B0503020204020204" pitchFamily="34" charset="-122"/>
              <a:cs typeface="Arial" panose="020B0604020202020204" pitchFamily="34" charset="0"/>
            </a:endParaRPr>
          </a:p>
          <a:p>
            <a:pPr algn="just"/>
            <a:r>
              <a:rPr lang="it-IT" sz="2800" b="1" dirty="0">
                <a:solidFill>
                  <a:srgbClr val="002060"/>
                </a:solidFill>
                <a:latin typeface="Garamond" panose="02020404030301010803" pitchFamily="18" charset="0"/>
                <a:ea typeface="Microsoft YaHei" panose="020B0503020204020204" pitchFamily="34" charset="-122"/>
                <a:cs typeface="Arial" panose="020B0604020202020204" pitchFamily="34" charset="0"/>
              </a:rPr>
              <a:t>3) </a:t>
            </a:r>
            <a:r>
              <a:rPr lang="it-IT" sz="2800" b="1" dirty="0">
                <a:solidFill>
                  <a:srgbClr val="002060"/>
                </a:solidFill>
                <a:latin typeface="Garamond" panose="02020404030301010803" pitchFamily="18" charset="0"/>
                <a:cs typeface="Arial" panose="020B0604020202020204" pitchFamily="34" charset="0"/>
              </a:rPr>
              <a:t>le navi che appartengono a soggetti non comunitari, in regime di sospensione da un registro non comunitario, ai sensi del comma 2 dell’art. 145 del Codice della Navigazione, a seguito di locazione a scafo nudo a soggetti giuridici italiani o di altri Paesi dell'Unione europea.</a:t>
            </a:r>
          </a:p>
          <a:p>
            <a:pPr algn="just"/>
            <a:endParaRPr lang="it-IT" altLang="it-IT" sz="2800" b="1" dirty="0">
              <a:solidFill>
                <a:srgbClr val="002060"/>
              </a:solidFill>
              <a:latin typeface="Garamond" panose="02020404030301010803" pitchFamily="18" charset="0"/>
              <a:cs typeface="Arial" panose="020B0604020202020204" pitchFamily="34" charset="0"/>
            </a:endParaRPr>
          </a:p>
        </p:txBody>
      </p:sp>
      <p:sp>
        <p:nvSpPr>
          <p:cNvPr id="3" name="Segnaposto data 2">
            <a:extLst>
              <a:ext uri="{FF2B5EF4-FFF2-40B4-BE49-F238E27FC236}">
                <a16:creationId xmlns:a16="http://schemas.microsoft.com/office/drawing/2014/main" xmlns="" id="{6495232D-C5B5-4479-B7E8-B5FF317405AC}"/>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BB1564FC-2055-49AE-80CA-52A594D3A520}"/>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28148058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6B4063F1-90EA-4F3E-BCA2-2E792FDCA050}"/>
              </a:ext>
            </a:extLst>
          </p:cNvPr>
          <p:cNvSpPr txBox="1">
            <a:spLocks noChangeArrowheads="1"/>
          </p:cNvSpPr>
          <p:nvPr/>
        </p:nvSpPr>
        <p:spPr bwMode="auto">
          <a:xfrm>
            <a:off x="1130157" y="427079"/>
            <a:ext cx="9862308" cy="3883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endPar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r>
              <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rPr>
              <a:t>IL REGISTRO INTERNAZIONALE</a:t>
            </a:r>
          </a:p>
          <a:p>
            <a:pPr algn="ctr"/>
            <a:endParaRPr lang="it-IT" sz="2800" b="1" kern="1200" dirty="0">
              <a:solidFill>
                <a:srgbClr val="002060"/>
              </a:solidFill>
              <a:effectLst/>
              <a:latin typeface="Garamond" panose="02020404030301010803" pitchFamily="18" charset="0"/>
              <a:ea typeface="Microsoft YaHei" panose="020B0503020204020204" pitchFamily="34" charset="-122"/>
              <a:cs typeface="Arial" panose="020B0604020202020204" pitchFamily="34" charset="0"/>
            </a:endParaRPr>
          </a:p>
          <a:p>
            <a:pPr algn="just" eaLnBrk="0" fontAlgn="base" hangingPunct="0">
              <a:lnSpc>
                <a:spcPct val="150000"/>
              </a:lnSpc>
              <a:spcAft>
                <a:spcPts val="1000"/>
              </a:spcAft>
            </a:pPr>
            <a:r>
              <a:rPr lang="it-IT" sz="2800" b="1" dirty="0">
                <a:solidFill>
                  <a:srgbClr val="002060"/>
                </a:solidFill>
                <a:latin typeface="Garamond" panose="02020404030301010803" pitchFamily="18" charset="0"/>
                <a:cs typeface="Arial" panose="020B0604020202020204" pitchFamily="34" charset="0"/>
              </a:rPr>
              <a:t>Nel Registro Internazionale non possono comunque essere iscritte le navi da guerra, le navi di Stato in servizio non commerciale, le navi da pesca e le unità da diporto</a:t>
            </a:r>
            <a:r>
              <a:rPr lang="it-IT" sz="1800" kern="1200" dirty="0">
                <a:solidFill>
                  <a:srgbClr val="000000"/>
                </a:solidFill>
                <a:effectLst/>
                <a:latin typeface="Arial" panose="020B0604020202020204" pitchFamily="34" charset="0"/>
                <a:ea typeface="Microsoft YaHei" panose="020B0503020204020204" pitchFamily="34" charset="-122"/>
                <a:cs typeface="Times New Roman" panose="02020603050405020304" pitchFamily="18" charset="0"/>
              </a:rPr>
              <a:t>.</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it-IT" altLang="it-IT" sz="2800" b="1" dirty="0">
              <a:solidFill>
                <a:srgbClr val="002060"/>
              </a:solidFill>
              <a:latin typeface="Garamond" panose="02020404030301010803" pitchFamily="18" charset="0"/>
              <a:cs typeface="Arial" panose="020B0604020202020204" pitchFamily="34" charset="0"/>
            </a:endParaRPr>
          </a:p>
        </p:txBody>
      </p:sp>
      <p:sp>
        <p:nvSpPr>
          <p:cNvPr id="3" name="Segnaposto data 2">
            <a:extLst>
              <a:ext uri="{FF2B5EF4-FFF2-40B4-BE49-F238E27FC236}">
                <a16:creationId xmlns:a16="http://schemas.microsoft.com/office/drawing/2014/main" xmlns="" id="{6495232D-C5B5-4479-B7E8-B5FF317405AC}"/>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BB1564FC-2055-49AE-80CA-52A594D3A520}"/>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31537909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192665"/>
            <a:ext cx="9551470" cy="4062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fontAlgn="base">
              <a:lnSpc>
                <a:spcPct val="150000"/>
              </a:lnSpc>
            </a:pPr>
            <a:r>
              <a:rPr lang="it-IT" sz="2600" b="1" dirty="0">
                <a:solidFill>
                  <a:srgbClr val="002060"/>
                </a:solidFill>
                <a:latin typeface="Garamond" panose="02020404030301010803" pitchFamily="18" charset="0"/>
                <a:cs typeface="Arial" panose="020B0604020202020204" pitchFamily="34" charset="0"/>
              </a:rPr>
              <a:t>USO PRIVATO E USO COMMERCIALE </a:t>
            </a:r>
          </a:p>
          <a:p>
            <a:pPr algn="ctr" fontAlgn="base">
              <a:lnSpc>
                <a:spcPct val="150000"/>
              </a:lnSpc>
            </a:pPr>
            <a:r>
              <a:rPr lang="it-IT" sz="2600" b="1" dirty="0">
                <a:solidFill>
                  <a:srgbClr val="002060"/>
                </a:solidFill>
                <a:latin typeface="Garamond" panose="02020404030301010803" pitchFamily="18" charset="0"/>
                <a:cs typeface="Arial" panose="020B0604020202020204" pitchFamily="34" charset="0"/>
              </a:rPr>
              <a:t>DELLE UNITÀ DA DIPORTO</a:t>
            </a:r>
          </a:p>
          <a:p>
            <a:pPr algn="ctr" fontAlgn="base">
              <a:lnSpc>
                <a:spcPct val="150000"/>
              </a:lnSpc>
            </a:pPr>
            <a:endParaRPr lang="it-IT" sz="2600" b="1" dirty="0">
              <a:solidFill>
                <a:srgbClr val="002060"/>
              </a:solidFill>
              <a:latin typeface="Garamond" panose="02020404030301010803" pitchFamily="18" charset="0"/>
              <a:cs typeface="Arial" panose="020B0604020202020204" pitchFamily="34" charset="0"/>
            </a:endParaRPr>
          </a:p>
          <a:p>
            <a:pPr algn="just" eaLnBrk="0" fontAlgn="base" hangingPunct="0">
              <a:lnSpc>
                <a:spcPct val="150000"/>
              </a:lnSpc>
            </a:pPr>
            <a:r>
              <a:rPr lang="it-IT" sz="1800" kern="1200" dirty="0">
                <a:solidFill>
                  <a:srgbClr val="000000"/>
                </a:solidFill>
                <a:effectLst/>
                <a:latin typeface="Arial" panose="020B0604020202020204" pitchFamily="34" charset="0"/>
                <a:ea typeface="Microsoft YaHei" panose="020B0503020204020204" pitchFamily="34" charset="-122"/>
              </a:rPr>
              <a:t> </a:t>
            </a:r>
            <a:r>
              <a:rPr lang="it-IT" sz="2600" b="1" dirty="0">
                <a:solidFill>
                  <a:srgbClr val="002060"/>
                </a:solidFill>
                <a:latin typeface="Garamond" panose="02020404030301010803" pitchFamily="18" charset="0"/>
                <a:cs typeface="Arial" panose="020B0604020202020204" pitchFamily="34" charset="0"/>
              </a:rPr>
              <a:t>Per inquadrare l’unità da diporto ai fini civilistici, amministrativi e fiscali è di fondamentale importanza la distinzione tra “</a:t>
            </a:r>
            <a:r>
              <a:rPr lang="it-IT" sz="2600" b="1" u="sng" dirty="0">
                <a:solidFill>
                  <a:srgbClr val="002060"/>
                </a:solidFill>
                <a:latin typeface="Garamond" panose="02020404030301010803" pitchFamily="18" charset="0"/>
                <a:cs typeface="Arial" panose="020B0604020202020204" pitchFamily="34" charset="0"/>
              </a:rPr>
              <a:t>utilizzo privato</a:t>
            </a:r>
            <a:r>
              <a:rPr lang="it-IT" sz="2600" b="1" dirty="0">
                <a:solidFill>
                  <a:srgbClr val="002060"/>
                </a:solidFill>
                <a:latin typeface="Garamond" panose="02020404030301010803" pitchFamily="18" charset="0"/>
                <a:cs typeface="Arial" panose="020B0604020202020204" pitchFamily="34" charset="0"/>
              </a:rPr>
              <a:t>” oppure “</a:t>
            </a:r>
            <a:r>
              <a:rPr lang="it-IT" sz="2600" b="1" u="sng" dirty="0">
                <a:solidFill>
                  <a:srgbClr val="002060"/>
                </a:solidFill>
                <a:latin typeface="Garamond" panose="02020404030301010803" pitchFamily="18" charset="0"/>
                <a:cs typeface="Arial" panose="020B0604020202020204" pitchFamily="34" charset="0"/>
              </a:rPr>
              <a:t>utilizzo commerciale</a:t>
            </a:r>
            <a:r>
              <a:rPr lang="it-IT" sz="2600" b="1" dirty="0">
                <a:solidFill>
                  <a:srgbClr val="002060"/>
                </a:solidFill>
                <a:latin typeface="Garamond" panose="02020404030301010803" pitchFamily="18" charset="0"/>
                <a:cs typeface="Arial" panose="020B0604020202020204" pitchFamily="34" charset="0"/>
              </a:rPr>
              <a:t>” del mezzo stesso.</a:t>
            </a:r>
          </a:p>
          <a:p>
            <a:r>
              <a:rPr lang="it-IT" dirty="0"/>
              <a:t>essere fatta per iscritto</a:t>
            </a: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296437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192665"/>
            <a:ext cx="9551470" cy="4191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fontAlgn="base">
              <a:lnSpc>
                <a:spcPct val="150000"/>
              </a:lnSpc>
            </a:pPr>
            <a:r>
              <a:rPr lang="it-IT" sz="2600" b="1" dirty="0">
                <a:solidFill>
                  <a:srgbClr val="002060"/>
                </a:solidFill>
                <a:latin typeface="Garamond" panose="02020404030301010803" pitchFamily="18" charset="0"/>
                <a:cs typeface="Arial" panose="020B0604020202020204" pitchFamily="34" charset="0"/>
              </a:rPr>
              <a:t>USO PRIVATO E USO COMMERCIALE </a:t>
            </a:r>
          </a:p>
          <a:p>
            <a:pPr algn="ctr" fontAlgn="base">
              <a:lnSpc>
                <a:spcPct val="150000"/>
              </a:lnSpc>
            </a:pPr>
            <a:r>
              <a:rPr lang="it-IT" sz="2600" b="1" dirty="0">
                <a:solidFill>
                  <a:srgbClr val="002060"/>
                </a:solidFill>
                <a:latin typeface="Garamond" panose="02020404030301010803" pitchFamily="18" charset="0"/>
                <a:cs typeface="Arial" panose="020B0604020202020204" pitchFamily="34" charset="0"/>
              </a:rPr>
              <a:t>DELLE UNITÀ DA DIPORTO</a:t>
            </a:r>
          </a:p>
          <a:p>
            <a:pPr algn="ctr" fontAlgn="base">
              <a:lnSpc>
                <a:spcPct val="150000"/>
              </a:lnSpc>
            </a:pPr>
            <a:endParaRPr lang="it-IT" sz="2600" b="1" dirty="0">
              <a:solidFill>
                <a:srgbClr val="002060"/>
              </a:solidFill>
              <a:latin typeface="Garamond" panose="02020404030301010803" pitchFamily="18" charset="0"/>
              <a:cs typeface="Arial" panose="020B0604020202020204" pitchFamily="34" charset="0"/>
            </a:endParaRPr>
          </a:p>
          <a:p>
            <a:pPr algn="just" eaLnBrk="0" fontAlgn="base" hangingPunct="0">
              <a:lnSpc>
                <a:spcPct val="150000"/>
              </a:lnSpc>
            </a:pPr>
            <a:r>
              <a:rPr lang="it-IT" sz="2600" b="1" dirty="0">
                <a:solidFill>
                  <a:srgbClr val="002060"/>
                </a:solidFill>
                <a:latin typeface="Garamond" panose="02020404030301010803" pitchFamily="18" charset="0"/>
                <a:cs typeface="Arial" panose="020B0604020202020204" pitchFamily="34" charset="0"/>
              </a:rPr>
              <a:t>Il Regolamento (UE) n. 1063/2018, ha inteso ribadire il concetto di “</a:t>
            </a:r>
            <a:r>
              <a:rPr lang="it-IT" sz="2600" b="1" u="sng" dirty="0">
                <a:solidFill>
                  <a:srgbClr val="002060"/>
                </a:solidFill>
                <a:latin typeface="Garamond" panose="02020404030301010803" pitchFamily="18" charset="0"/>
                <a:cs typeface="Arial" panose="020B0604020202020204" pitchFamily="34" charset="0"/>
              </a:rPr>
              <a:t>uso privato</a:t>
            </a:r>
            <a:r>
              <a:rPr lang="it-IT" sz="2600" b="1" dirty="0">
                <a:solidFill>
                  <a:srgbClr val="002060"/>
                </a:solidFill>
                <a:latin typeface="Garamond" panose="02020404030301010803" pitchFamily="18" charset="0"/>
                <a:cs typeface="Arial" panose="020B0604020202020204" pitchFamily="34" charset="0"/>
              </a:rPr>
              <a:t>” e “</a:t>
            </a:r>
            <a:r>
              <a:rPr lang="it-IT" sz="2600" b="1" u="sng" dirty="0">
                <a:solidFill>
                  <a:srgbClr val="002060"/>
                </a:solidFill>
                <a:latin typeface="Garamond" panose="02020404030301010803" pitchFamily="18" charset="0"/>
                <a:cs typeface="Arial" panose="020B0604020202020204" pitchFamily="34" charset="0"/>
              </a:rPr>
              <a:t>uso commerciale</a:t>
            </a:r>
            <a:r>
              <a:rPr lang="it-IT" sz="2600" b="1" dirty="0">
                <a:solidFill>
                  <a:srgbClr val="002060"/>
                </a:solidFill>
                <a:latin typeface="Garamond" panose="02020404030301010803" pitchFamily="18" charset="0"/>
                <a:cs typeface="Arial" panose="020B0604020202020204" pitchFamily="34" charset="0"/>
              </a:rPr>
              <a:t>” di un mezzo di trasporto modificando il Regolamento delegato (UE) n. 2446/2015.</a:t>
            </a:r>
          </a:p>
          <a:p>
            <a:pPr algn="just" eaLnBrk="0" fontAlgn="base" hangingPunct="0">
              <a:lnSpc>
                <a:spcPct val="150000"/>
              </a:lnSpc>
            </a:pPr>
            <a:r>
              <a:rPr lang="it-IT" dirty="0"/>
              <a:t>e</a:t>
            </a: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900213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192665"/>
            <a:ext cx="9551470" cy="3590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fontAlgn="base">
              <a:lnSpc>
                <a:spcPct val="150000"/>
              </a:lnSpc>
            </a:pPr>
            <a:r>
              <a:rPr lang="it-IT" sz="2600" b="1" dirty="0">
                <a:solidFill>
                  <a:srgbClr val="002060"/>
                </a:solidFill>
                <a:latin typeface="Garamond" panose="02020404030301010803" pitchFamily="18" charset="0"/>
                <a:cs typeface="Arial" panose="020B0604020202020204" pitchFamily="34" charset="0"/>
              </a:rPr>
              <a:t>USO PRIVATO E USO COMMERCIALE </a:t>
            </a:r>
          </a:p>
          <a:p>
            <a:pPr algn="ctr" fontAlgn="base">
              <a:lnSpc>
                <a:spcPct val="150000"/>
              </a:lnSpc>
            </a:pPr>
            <a:r>
              <a:rPr lang="it-IT" sz="2600" b="1" dirty="0">
                <a:solidFill>
                  <a:srgbClr val="002060"/>
                </a:solidFill>
                <a:latin typeface="Garamond" panose="02020404030301010803" pitchFamily="18" charset="0"/>
                <a:cs typeface="Arial" panose="020B0604020202020204" pitchFamily="34" charset="0"/>
              </a:rPr>
              <a:t>DELLE UNITÀ DA DIPORTO</a:t>
            </a:r>
          </a:p>
          <a:p>
            <a:pPr algn="ctr" fontAlgn="base">
              <a:lnSpc>
                <a:spcPct val="150000"/>
              </a:lnSpc>
            </a:pPr>
            <a:r>
              <a:rPr lang="it-IT" sz="2600" b="1" dirty="0">
                <a:solidFill>
                  <a:srgbClr val="002060"/>
                </a:solidFill>
                <a:latin typeface="Garamond" panose="02020404030301010803" pitchFamily="18" charset="0"/>
                <a:cs typeface="Arial" panose="020B0604020202020204" pitchFamily="34" charset="0"/>
              </a:rPr>
              <a:t>(Art. 207 del Regolamento delegato n. 2446/2015)</a:t>
            </a:r>
          </a:p>
          <a:p>
            <a:pPr algn="ctr" fontAlgn="base">
              <a:lnSpc>
                <a:spcPct val="150000"/>
              </a:lnSpc>
            </a:pPr>
            <a:endParaRPr lang="it-IT" sz="2600" b="1" dirty="0">
              <a:solidFill>
                <a:srgbClr val="002060"/>
              </a:solidFill>
              <a:latin typeface="Garamond" panose="02020404030301010803" pitchFamily="18" charset="0"/>
              <a:cs typeface="Arial" panose="020B0604020202020204" pitchFamily="34" charset="0"/>
            </a:endParaRPr>
          </a:p>
          <a:p>
            <a:pPr algn="just" eaLnBrk="0" fontAlgn="base" hangingPunct="0">
              <a:lnSpc>
                <a:spcPct val="150000"/>
              </a:lnSpc>
              <a:spcAft>
                <a:spcPts val="1000"/>
              </a:spcAft>
            </a:pPr>
            <a:r>
              <a:rPr lang="it-IT" sz="1800" kern="1200" dirty="0">
                <a:solidFill>
                  <a:srgbClr val="000000"/>
                </a:solidFill>
                <a:effectLst/>
                <a:latin typeface="Arial" panose="020B0604020202020204" pitchFamily="34" charset="0"/>
                <a:ea typeface="Microsoft YaHei" panose="020B0503020204020204" pitchFamily="34" charset="-122"/>
              </a:rPr>
              <a:t> </a:t>
            </a:r>
            <a:r>
              <a:rPr lang="it-IT" sz="1800" kern="1200" dirty="0">
                <a:solidFill>
                  <a:srgbClr val="000000"/>
                </a:solidFill>
                <a:effectLst/>
                <a:latin typeface="Arial" panose="020B0604020202020204" pitchFamily="34" charset="0"/>
                <a:ea typeface="Microsoft YaHei" panose="020B0503020204020204" pitchFamily="34" charset="-122"/>
                <a:cs typeface="Times New Roman" panose="02020603050405020304" pitchFamily="18" charset="0"/>
              </a:rPr>
              <a:t> </a:t>
            </a:r>
            <a:r>
              <a:rPr lang="it-IT" sz="2600" b="1" dirty="0">
                <a:solidFill>
                  <a:srgbClr val="002060"/>
                </a:solidFill>
                <a:latin typeface="Garamond" panose="02020404030301010803" pitchFamily="18" charset="0"/>
                <a:cs typeface="Arial" panose="020B0604020202020204" pitchFamily="34" charset="0"/>
              </a:rPr>
              <a:t>Si riportano, quindi, le seguenti definizioni:</a:t>
            </a:r>
          </a:p>
          <a:p>
            <a:r>
              <a:rPr lang="it-IT" dirty="0"/>
              <a:t>essere fatta per iscritto</a:t>
            </a: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25760642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192665"/>
            <a:ext cx="9551470" cy="4319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lvl="0" algn="just" eaLnBrk="0" fontAlgn="base" hangingPunct="0">
              <a:lnSpc>
                <a:spcPct val="150000"/>
              </a:lnSpc>
              <a:spcAft>
                <a:spcPts val="1000"/>
              </a:spcAft>
            </a:pPr>
            <a:r>
              <a:rPr lang="it-IT" sz="2600" b="1" dirty="0">
                <a:solidFill>
                  <a:srgbClr val="002060"/>
                </a:solidFill>
                <a:latin typeface="Garamond" panose="02020404030301010803" pitchFamily="18" charset="0"/>
                <a:cs typeface="Arial" panose="020B0604020202020204" pitchFamily="34" charset="0"/>
              </a:rPr>
              <a:t>”</a:t>
            </a:r>
            <a:r>
              <a:rPr lang="it-IT" b="1" dirty="0">
                <a:solidFill>
                  <a:srgbClr val="002060"/>
                </a:solidFill>
                <a:effectLst>
                  <a:outerShdw blurRad="38100" dist="38100" dir="2700000" algn="tl">
                    <a:srgbClr val="000000">
                      <a:alpha val="43137"/>
                    </a:srgbClr>
                  </a:outerShdw>
                </a:effectLst>
                <a:latin typeface="Garamond" panose="02020404030301010803" pitchFamily="18" charset="0"/>
                <a:cs typeface="Arial" panose="020B0604020202020204" pitchFamily="34" charset="0"/>
              </a:rPr>
              <a:t>USO PRIVATO</a:t>
            </a:r>
            <a:r>
              <a:rPr lang="it-IT" sz="2600" b="1" dirty="0">
                <a:solidFill>
                  <a:srgbClr val="002060"/>
                </a:solidFill>
                <a:latin typeface="Garamond" panose="02020404030301010803" pitchFamily="18" charset="0"/>
                <a:cs typeface="Arial" panose="020B0604020202020204" pitchFamily="34" charset="0"/>
              </a:rPr>
              <a:t>”: l’uso di un mezzo di trasporto diverso dall’uso commerciale. </a:t>
            </a:r>
          </a:p>
          <a:p>
            <a:pPr lvl="0" algn="just" eaLnBrk="0" fontAlgn="base" hangingPunct="0">
              <a:lnSpc>
                <a:spcPct val="150000"/>
              </a:lnSpc>
              <a:spcAft>
                <a:spcPts val="1000"/>
              </a:spcAft>
            </a:pPr>
            <a:r>
              <a:rPr lang="it-IT" sz="2600" b="1" dirty="0">
                <a:solidFill>
                  <a:srgbClr val="002060"/>
                </a:solidFill>
                <a:latin typeface="Garamond" panose="02020404030301010803" pitchFamily="18" charset="0"/>
                <a:cs typeface="Arial" panose="020B0604020202020204" pitchFamily="34" charset="0"/>
              </a:rPr>
              <a:t>Tale uso si determina quando un’unità da diporto è utilizzata direttamente da una persona fisica – cd. diportista - per una navigazione in acque marittime o interne a scopi sportivi o ricreativi senza fini di lucro;</a:t>
            </a:r>
          </a:p>
          <a:p>
            <a:r>
              <a:rPr lang="it-IT" dirty="0"/>
              <a:t>essere fatta per iscritto</a:t>
            </a: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2327611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ate Placeholder 3">
            <a:extLst>
              <a:ext uri="{FF2B5EF4-FFF2-40B4-BE49-F238E27FC236}">
                <a16:creationId xmlns:a16="http://schemas.microsoft.com/office/drawing/2014/main" xmlns="" id="{04D99C90-A5E5-4995-ACB9-458739FCCABC}"/>
              </a:ext>
            </a:extLst>
          </p:cNvPr>
          <p:cNvSpPr>
            <a:spLocks noGrp="1"/>
          </p:cNvSpPr>
          <p:nvPr>
            <p:ph type="dt" sz="half" idx="10"/>
          </p:nvPr>
        </p:nvSpPr>
        <p:spPr/>
        <p:txBody>
          <a:bodyPr/>
          <a:lstStyle>
            <a:lvl1pPr>
              <a:defRPr>
                <a:latin typeface="Helvetica LT Std Cond" panose="020B0506020202030204" pitchFamily="34" charset="0"/>
              </a:defRPr>
            </a:lvl1pPr>
          </a:lstStyle>
          <a:p>
            <a:r>
              <a:rPr lang="it-IT" sz="1050">
                <a:latin typeface="Garamond" panose="02020404030301010803" pitchFamily="18" charset="0"/>
              </a:rPr>
              <a:t>30/09/2021</a:t>
            </a:r>
            <a:endParaRPr lang="en-US" sz="1050" dirty="0">
              <a:latin typeface="Garamond" panose="02020404030301010803" pitchFamily="18" charset="0"/>
            </a:endParaRPr>
          </a:p>
        </p:txBody>
      </p:sp>
      <p:sp>
        <p:nvSpPr>
          <p:cNvPr id="5" name="Footer Placeholder 4">
            <a:extLst>
              <a:ext uri="{FF2B5EF4-FFF2-40B4-BE49-F238E27FC236}">
                <a16:creationId xmlns:a16="http://schemas.microsoft.com/office/drawing/2014/main" xmlns="" id="{53B3F5E8-896E-478A-8FCA-398E5D551923}"/>
              </a:ext>
            </a:extLst>
          </p:cNvPr>
          <p:cNvSpPr>
            <a:spLocks noGrp="1"/>
          </p:cNvSpPr>
          <p:nvPr>
            <p:ph type="ftr" sz="quarter" idx="11"/>
          </p:nvPr>
        </p:nvSpPr>
        <p:spPr/>
        <p:txBody>
          <a:bodyPr/>
          <a:lstStyle>
            <a:lvl1pPr>
              <a:defRPr>
                <a:latin typeface="Helvetica LT Std Cond" panose="020B0506020202030204" pitchFamily="34" charset="0"/>
              </a:defRPr>
            </a:lvl1pPr>
          </a:lstStyle>
          <a:p>
            <a:r>
              <a:rPr lang="it-IT" sz="1050" dirty="0">
                <a:latin typeface="Garamond" panose="02020404030301010803" pitchFamily="18" charset="0"/>
              </a:rPr>
              <a:t>AGENZIA DELLE DOGANE E DEI MONOPOLI – La posizione doganale delle unità da diporto unionali ed </a:t>
            </a:r>
            <a:r>
              <a:rPr lang="it-IT" sz="1050" dirty="0" err="1">
                <a:latin typeface="Garamond" panose="02020404030301010803" pitchFamily="18" charset="0"/>
              </a:rPr>
              <a:t>extraunionali</a:t>
            </a:r>
            <a:r>
              <a:rPr lang="it-IT" sz="1050" dirty="0">
                <a:latin typeface="Garamond" panose="02020404030301010803" pitchFamily="18" charset="0"/>
              </a:rPr>
              <a:t> </a:t>
            </a:r>
            <a:endParaRPr lang="en-US" sz="1050" dirty="0">
              <a:latin typeface="Garamond" panose="02020404030301010803" pitchFamily="18" charset="0"/>
            </a:endParaRPr>
          </a:p>
          <a:p>
            <a:endParaRPr lang="en-US" sz="1050" dirty="0">
              <a:latin typeface="Garamond" panose="02020404030301010803" pitchFamily="18" charset="0"/>
            </a:endParaRPr>
          </a:p>
        </p:txBody>
      </p:sp>
      <p:sp>
        <p:nvSpPr>
          <p:cNvPr id="13" name="Rettangolo 12">
            <a:extLst>
              <a:ext uri="{FF2B5EF4-FFF2-40B4-BE49-F238E27FC236}">
                <a16:creationId xmlns:a16="http://schemas.microsoft.com/office/drawing/2014/main" xmlns="" id="{367B8C7F-16BC-4DA8-BE9F-F9D336960885}"/>
              </a:ext>
            </a:extLst>
          </p:cNvPr>
          <p:cNvSpPr/>
          <p:nvPr/>
        </p:nvSpPr>
        <p:spPr>
          <a:xfrm>
            <a:off x="1212351" y="956333"/>
            <a:ext cx="9924835" cy="5693866"/>
          </a:xfrm>
          <a:prstGeom prst="rect">
            <a:avLst/>
          </a:prstGeom>
        </p:spPr>
        <p:txBody>
          <a:bodyPr wrap="square">
            <a:spAutoFit/>
          </a:bodyPr>
          <a:lstStyle/>
          <a:p>
            <a:pPr algn="ctr">
              <a:spcBef>
                <a:spcPct val="0"/>
              </a:spcBef>
              <a:buClrTx/>
              <a:buSzTx/>
              <a:buFontTx/>
              <a:buNone/>
            </a:pP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PRESENTAZIONE DEL CORSO</a:t>
            </a:r>
          </a:p>
          <a:p>
            <a:pPr algn="ctr">
              <a:spcBef>
                <a:spcPct val="0"/>
              </a:spcBef>
              <a:buClrTx/>
              <a:buSzTx/>
              <a:buFontTx/>
              <a:buNone/>
            </a:pP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LA POSIZIONE DOGANALE DELLE UNITA’ DA DIPORTO</a:t>
            </a:r>
          </a:p>
          <a:p>
            <a:pPr marL="457200" indent="-457200" algn="just">
              <a:spcBef>
                <a:spcPct val="0"/>
              </a:spcBef>
              <a:buClrTx/>
              <a:buSzTx/>
              <a:buFontTx/>
              <a:buChar char="-"/>
            </a:pPr>
            <a:r>
              <a:rPr lang="it-IT" altLang="it-IT" sz="2600" dirty="0">
                <a:solidFill>
                  <a:srgbClr val="002060"/>
                </a:solidFill>
                <a:latin typeface="Garamond" panose="02020404030301010803" pitchFamily="18" charset="0"/>
                <a:ea typeface="Calibri" panose="020F0502020204030204" pitchFamily="34" charset="0"/>
                <a:cs typeface="Arial" panose="020B0604020202020204" pitchFamily="34" charset="0"/>
              </a:rPr>
              <a:t>La classificazione dei mezzi destinati alla navigazione da diporto</a:t>
            </a:r>
          </a:p>
          <a:p>
            <a:pPr marL="457200" indent="-457200" algn="just">
              <a:spcBef>
                <a:spcPct val="0"/>
              </a:spcBef>
              <a:buClrTx/>
              <a:buSzTx/>
              <a:buFontTx/>
              <a:buChar char="-"/>
            </a:pPr>
            <a:r>
              <a:rPr lang="it-IT" altLang="it-IT" sz="2600" dirty="0">
                <a:solidFill>
                  <a:srgbClr val="002060"/>
                </a:solidFill>
                <a:latin typeface="Garamond" panose="02020404030301010803" pitchFamily="18" charset="0"/>
                <a:ea typeface="Calibri" panose="020F0502020204030204" pitchFamily="34" charset="0"/>
                <a:cs typeface="Arial" panose="020B0604020202020204" pitchFamily="34" charset="0"/>
              </a:rPr>
              <a:t>La registrazione delle unità da diporto</a:t>
            </a:r>
          </a:p>
          <a:p>
            <a:pPr marL="457200" indent="-457200" algn="just">
              <a:spcBef>
                <a:spcPct val="0"/>
              </a:spcBef>
              <a:buClrTx/>
              <a:buSzTx/>
              <a:buFontTx/>
              <a:buChar char="-"/>
            </a:pPr>
            <a:r>
              <a:rPr lang="it-IT" altLang="it-IT" sz="2600" dirty="0">
                <a:solidFill>
                  <a:srgbClr val="002060"/>
                </a:solidFill>
                <a:latin typeface="Garamond" panose="02020404030301010803" pitchFamily="18" charset="0"/>
                <a:ea typeface="Calibri" panose="020F0502020204030204" pitchFamily="34" charset="0"/>
                <a:cs typeface="Arial" panose="020B0604020202020204" pitchFamily="34" charset="0"/>
              </a:rPr>
              <a:t>Uso privato e uso commerciale delle unità da diporto</a:t>
            </a:r>
          </a:p>
          <a:p>
            <a:pPr marL="457200" indent="-457200" algn="just">
              <a:spcBef>
                <a:spcPct val="0"/>
              </a:spcBef>
              <a:buClrTx/>
              <a:buSzTx/>
              <a:buFontTx/>
              <a:buChar char="-"/>
            </a:pPr>
            <a:r>
              <a:rPr lang="it-IT" altLang="it-IT" sz="2600" dirty="0">
                <a:solidFill>
                  <a:srgbClr val="002060"/>
                </a:solidFill>
                <a:latin typeface="Garamond" panose="02020404030301010803" pitchFamily="18" charset="0"/>
                <a:ea typeface="Calibri" panose="020F0502020204030204" pitchFamily="34" charset="0"/>
                <a:cs typeface="Arial" panose="020B0604020202020204" pitchFamily="34" charset="0"/>
              </a:rPr>
              <a:t>La posizione doganale dei mezzi di trasporto :</a:t>
            </a:r>
          </a:p>
          <a:p>
            <a:pPr marL="457200" indent="-4763" algn="just">
              <a:spcBef>
                <a:spcPct val="0"/>
              </a:spcBef>
              <a:buClrTx/>
              <a:buSzTx/>
              <a:buFont typeface="Arial" panose="020B0604020202020204" pitchFamily="34" charset="0"/>
              <a:buChar char="•"/>
            </a:pPr>
            <a:r>
              <a:rPr lang="it-IT" altLang="it-IT" sz="2600" dirty="0">
                <a:solidFill>
                  <a:srgbClr val="002060"/>
                </a:solidFill>
                <a:latin typeface="Garamond" panose="02020404030301010803" pitchFamily="18" charset="0"/>
                <a:ea typeface="Calibri" panose="020F0502020204030204" pitchFamily="34" charset="0"/>
                <a:cs typeface="Arial" panose="020B0604020202020204" pitchFamily="34" charset="0"/>
              </a:rPr>
              <a:t>      importazione definitiva</a:t>
            </a:r>
          </a:p>
          <a:p>
            <a:pPr marL="457200" indent="-4763" algn="just">
              <a:spcBef>
                <a:spcPct val="0"/>
              </a:spcBef>
              <a:buClrTx/>
              <a:buSzTx/>
              <a:buFont typeface="Arial" panose="020B0604020202020204" pitchFamily="34" charset="0"/>
              <a:buChar char="•"/>
            </a:pPr>
            <a:r>
              <a:rPr lang="it-IT" altLang="it-IT" sz="2600" dirty="0">
                <a:solidFill>
                  <a:srgbClr val="002060"/>
                </a:solidFill>
                <a:latin typeface="Garamond" panose="02020404030301010803" pitchFamily="18" charset="0"/>
                <a:ea typeface="Calibri" panose="020F0502020204030204" pitchFamily="34" charset="0"/>
                <a:cs typeface="Arial" panose="020B0604020202020204" pitchFamily="34" charset="0"/>
              </a:rPr>
              <a:t>      esportazione definitiva</a:t>
            </a:r>
          </a:p>
          <a:p>
            <a:pPr marL="457200" indent="-4763" algn="just">
              <a:spcBef>
                <a:spcPct val="0"/>
              </a:spcBef>
              <a:buClrTx/>
              <a:buSzTx/>
              <a:buFont typeface="Arial" panose="020B0604020202020204" pitchFamily="34" charset="0"/>
              <a:buChar char="•"/>
            </a:pPr>
            <a:r>
              <a:rPr lang="it-IT" altLang="it-IT" sz="2600" dirty="0">
                <a:solidFill>
                  <a:srgbClr val="002060"/>
                </a:solidFill>
                <a:latin typeface="Garamond" panose="02020404030301010803" pitchFamily="18" charset="0"/>
                <a:ea typeface="Calibri" panose="020F0502020204030204" pitchFamily="34" charset="0"/>
                <a:cs typeface="Arial" panose="020B0604020202020204" pitchFamily="34" charset="0"/>
              </a:rPr>
              <a:t>      ammissione temporanea</a:t>
            </a:r>
          </a:p>
          <a:p>
            <a:pPr marL="457200" indent="-4763" algn="just">
              <a:spcBef>
                <a:spcPct val="0"/>
              </a:spcBef>
              <a:buClrTx/>
              <a:buSzTx/>
              <a:buFont typeface="Arial" panose="020B0604020202020204" pitchFamily="34" charset="0"/>
              <a:buChar char="•"/>
            </a:pPr>
            <a:r>
              <a:rPr lang="it-IT" altLang="it-IT" sz="2600" dirty="0">
                <a:solidFill>
                  <a:srgbClr val="002060"/>
                </a:solidFill>
                <a:latin typeface="Garamond" panose="02020404030301010803" pitchFamily="18" charset="0"/>
                <a:ea typeface="Calibri" panose="020F0502020204030204" pitchFamily="34" charset="0"/>
                <a:cs typeface="Arial" panose="020B0604020202020204" pitchFamily="34" charset="0"/>
              </a:rPr>
              <a:t>      perfezionamento attivo</a:t>
            </a:r>
          </a:p>
          <a:p>
            <a:pPr marL="457200" indent="-4763" algn="just">
              <a:spcBef>
                <a:spcPct val="0"/>
              </a:spcBef>
              <a:buClrTx/>
              <a:buSzTx/>
              <a:buFont typeface="Arial" panose="020B0604020202020204" pitchFamily="34" charset="0"/>
              <a:buChar char="•"/>
            </a:pPr>
            <a:r>
              <a:rPr lang="it-IT" altLang="it-IT" sz="2600" dirty="0">
                <a:solidFill>
                  <a:srgbClr val="002060"/>
                </a:solidFill>
                <a:latin typeface="Garamond" panose="02020404030301010803" pitchFamily="18" charset="0"/>
                <a:ea typeface="Calibri" panose="020F0502020204030204" pitchFamily="34" charset="0"/>
                <a:cs typeface="Arial" panose="020B0604020202020204" pitchFamily="34" charset="0"/>
              </a:rPr>
              <a:t>      perfezionamento passivo</a:t>
            </a:r>
          </a:p>
          <a:p>
            <a:pPr marL="457200" indent="-4763" algn="just">
              <a:spcBef>
                <a:spcPct val="0"/>
              </a:spcBef>
              <a:buClrTx/>
              <a:buSzTx/>
              <a:buFont typeface="Arial" panose="020B0604020202020204" pitchFamily="34" charset="0"/>
              <a:buChar char="•"/>
            </a:pPr>
            <a:r>
              <a:rPr lang="it-IT" altLang="it-IT" sz="2600" dirty="0">
                <a:solidFill>
                  <a:srgbClr val="002060"/>
                </a:solidFill>
                <a:latin typeface="Garamond" panose="02020404030301010803" pitchFamily="18" charset="0"/>
                <a:ea typeface="Calibri" panose="020F0502020204030204" pitchFamily="34" charset="0"/>
                <a:cs typeface="Arial" panose="020B0604020202020204" pitchFamily="34" charset="0"/>
              </a:rPr>
              <a:t>	  esportazione temporanea</a:t>
            </a:r>
          </a:p>
          <a:p>
            <a:pPr algn="ctr">
              <a:spcBef>
                <a:spcPct val="0"/>
              </a:spcBef>
              <a:buClrTx/>
              <a:buSzTx/>
              <a:buFontTx/>
              <a:buNone/>
            </a:pPr>
            <a:endParaRPr lang="it-IT" altLang="it-IT" sz="2600"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spcBef>
                <a:spcPct val="0"/>
              </a:spcBef>
              <a:buClrTx/>
              <a:buSzTx/>
              <a:buFontTx/>
              <a:buNone/>
            </a:pPr>
            <a:endParaRPr lang="it-IT" altLang="it-IT" sz="2600" dirty="0">
              <a:solidFill>
                <a:srgbClr val="002060"/>
              </a:solidFill>
              <a:latin typeface="Garamond" panose="02020404030301010803"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30293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192665"/>
            <a:ext cx="9551470" cy="5822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0" fontAlgn="base" hangingPunct="0">
              <a:lnSpc>
                <a:spcPct val="150000"/>
              </a:lnSpc>
              <a:spcAft>
                <a:spcPts val="1000"/>
              </a:spcAft>
            </a:pPr>
            <a:r>
              <a:rPr lang="it-IT" sz="1800" kern="1200" dirty="0">
                <a:solidFill>
                  <a:srgbClr val="000000"/>
                </a:solidFill>
                <a:effectLst/>
                <a:latin typeface="Arial" panose="020B0604020202020204" pitchFamily="34" charset="0"/>
                <a:ea typeface="Microsoft YaHei" panose="020B0503020204020204" pitchFamily="34" charset="-122"/>
                <a:cs typeface="Times New Roman" panose="02020603050405020304" pitchFamily="18" charset="0"/>
              </a:rPr>
              <a:t> </a:t>
            </a:r>
            <a:r>
              <a:rPr lang="it-IT" sz="2600" b="1" dirty="0">
                <a:solidFill>
                  <a:srgbClr val="002060"/>
                </a:solidFill>
                <a:effectLst>
                  <a:outerShdw blurRad="38100" dist="38100" dir="2700000" algn="tl">
                    <a:srgbClr val="000000">
                      <a:alpha val="43137"/>
                    </a:srgbClr>
                  </a:outerShdw>
                </a:effectLst>
                <a:latin typeface="Garamond" panose="02020404030301010803" pitchFamily="18" charset="0"/>
                <a:cs typeface="Arial" panose="020B0604020202020204" pitchFamily="34" charset="0"/>
              </a:rPr>
              <a:t>“</a:t>
            </a:r>
            <a:r>
              <a:rPr lang="it-IT" b="1" dirty="0">
                <a:solidFill>
                  <a:srgbClr val="002060"/>
                </a:solidFill>
                <a:effectLst>
                  <a:outerShdw blurRad="38100" dist="38100" dir="2700000" algn="tl">
                    <a:srgbClr val="000000">
                      <a:alpha val="43137"/>
                    </a:srgbClr>
                  </a:outerShdw>
                </a:effectLst>
                <a:latin typeface="Garamond" panose="02020404030301010803" pitchFamily="18" charset="0"/>
                <a:cs typeface="Arial" panose="020B0604020202020204" pitchFamily="34" charset="0"/>
              </a:rPr>
              <a:t>USO COMMERCIALE</a:t>
            </a:r>
            <a:r>
              <a:rPr lang="it-IT" sz="2600" b="1" dirty="0">
                <a:solidFill>
                  <a:srgbClr val="002060"/>
                </a:solidFill>
                <a:effectLst>
                  <a:outerShdw blurRad="38100" dist="38100" dir="2700000" algn="tl">
                    <a:srgbClr val="000000">
                      <a:alpha val="43137"/>
                    </a:srgbClr>
                  </a:outerShdw>
                </a:effectLst>
                <a:latin typeface="Garamond" panose="02020404030301010803" pitchFamily="18" charset="0"/>
                <a:cs typeface="Arial" panose="020B0604020202020204" pitchFamily="34" charset="0"/>
              </a:rPr>
              <a:t>”: </a:t>
            </a:r>
            <a:r>
              <a:rPr lang="it-IT" sz="2600" b="1" dirty="0">
                <a:solidFill>
                  <a:srgbClr val="002060"/>
                </a:solidFill>
                <a:latin typeface="Garamond" panose="02020404030301010803" pitchFamily="18" charset="0"/>
                <a:cs typeface="Arial" panose="020B0604020202020204" pitchFamily="34" charset="0"/>
              </a:rPr>
              <a:t>l’uso di un mezzo di trasporto per il trasporto di persone a titolo oneroso o per il trasporto industriale o commerciale di merci, a titolo oneroso o gratuito. </a:t>
            </a:r>
          </a:p>
          <a:p>
            <a:pPr algn="just" eaLnBrk="0" fontAlgn="base" hangingPunct="0">
              <a:spcAft>
                <a:spcPts val="1000"/>
              </a:spcAft>
            </a:pPr>
            <a:r>
              <a:rPr lang="it-IT" sz="2600" b="1" dirty="0">
                <a:solidFill>
                  <a:srgbClr val="002060"/>
                </a:solidFill>
                <a:latin typeface="Garamond" panose="02020404030301010803" pitchFamily="18" charset="0"/>
                <a:cs typeface="Arial" panose="020B0604020202020204" pitchFamily="34" charset="0"/>
              </a:rPr>
              <a:t>Tale uso si determina quando un’unità da diporto è impiegata da parte di persone fisiche o giuridiche che ne abbiano la proprietà, ma viene pur sempre utilizzata da persone fisiche cd. consumatori finali che ne abbiano il possesso o la detenzione per una navigazione in acque marittime o interne a scopi sportivi o ricreativi, sia a titolo oneroso che gratuito. </a:t>
            </a: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eaLnBrk="0" fontAlgn="base" hangingPunct="0">
              <a:lnSpc>
                <a:spcPct val="150000"/>
              </a:lnSpc>
              <a:spcAft>
                <a:spcPts val="1000"/>
              </a:spcAft>
            </a:pPr>
            <a:endParaRPr lang="it-IT" sz="2600" b="1" dirty="0">
              <a:solidFill>
                <a:srgbClr val="002060"/>
              </a:solidFill>
              <a:latin typeface="Garamond" panose="02020404030301010803" pitchFamily="18" charset="0"/>
              <a:cs typeface="Arial" panose="020B0604020202020204" pitchFamily="34" charset="0"/>
            </a:endParaRPr>
          </a:p>
          <a:p>
            <a:pPr algn="just" eaLnBrk="0" fontAlgn="base" hangingPunct="0">
              <a:lnSpc>
                <a:spcPct val="150000"/>
              </a:lnSpc>
              <a:spcAft>
                <a:spcPts val="1000"/>
              </a:spcAft>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34540849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192665"/>
            <a:ext cx="9551470" cy="4349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fontAlgn="base">
              <a:lnSpc>
                <a:spcPct val="150000"/>
              </a:lnSpc>
            </a:pPr>
            <a:endParaRPr lang="it-IT" sz="2600" b="1" dirty="0">
              <a:solidFill>
                <a:srgbClr val="002060"/>
              </a:solidFill>
              <a:latin typeface="Garamond" panose="02020404030301010803" pitchFamily="18" charset="0"/>
              <a:cs typeface="Arial" panose="020B0604020202020204" pitchFamily="34" charset="0"/>
            </a:endParaRPr>
          </a:p>
          <a:p>
            <a:pPr algn="just" eaLnBrk="0" fontAlgn="base" hangingPunct="0">
              <a:lnSpc>
                <a:spcPct val="150000"/>
              </a:lnSpc>
              <a:spcAft>
                <a:spcPts val="1000"/>
              </a:spcAft>
            </a:pPr>
            <a:r>
              <a:rPr lang="it-IT" sz="2600" b="1" dirty="0">
                <a:solidFill>
                  <a:srgbClr val="002060"/>
                </a:solidFill>
                <a:latin typeface="Garamond" panose="02020404030301010803" pitchFamily="18" charset="0"/>
                <a:cs typeface="Arial" panose="020B0604020202020204" pitchFamily="34" charset="0"/>
              </a:rPr>
              <a:t>Il concetto di uso commerciale è riportato anche nel citato art. 2, comma 1, del Decreto Legislativo n. 171/2005 (Codice della nautica da diporto ed attuazione della direttiva 2003/44/CE, a norma dell'articolo 6 della legge 8 luglio 2003, n. 172).</a:t>
            </a:r>
          </a:p>
          <a:p>
            <a:pPr algn="just" eaLnBrk="0" fontAlgn="base" hangingPunct="0">
              <a:lnSpc>
                <a:spcPct val="150000"/>
              </a:lnSpc>
              <a:spcAft>
                <a:spcPts val="1000"/>
              </a:spcAft>
            </a:pPr>
            <a:endParaRPr lang="it-IT" sz="2600" b="1" dirty="0">
              <a:solidFill>
                <a:srgbClr val="002060"/>
              </a:solidFill>
              <a:latin typeface="Garamond" panose="02020404030301010803" pitchFamily="18" charset="0"/>
              <a:cs typeface="Arial" panose="020B0604020202020204" pitchFamily="34" charset="0"/>
            </a:endParaRPr>
          </a:p>
          <a:p>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18430962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192665"/>
            <a:ext cx="9551470" cy="48218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fontAlgn="base">
              <a:lnSpc>
                <a:spcPct val="150000"/>
              </a:lnSpc>
            </a:pPr>
            <a:r>
              <a:rPr lang="it-IT" sz="2600" b="1" dirty="0">
                <a:solidFill>
                  <a:srgbClr val="002060"/>
                </a:solidFill>
                <a:latin typeface="Garamond" panose="02020404030301010803" pitchFamily="18" charset="0"/>
                <a:cs typeface="Arial" panose="020B0604020202020204" pitchFamily="34" charset="0"/>
              </a:rPr>
              <a:t>POSIZIONE DOGANALE DEI MEZZI DI TRASPORTO</a:t>
            </a:r>
          </a:p>
          <a:p>
            <a:pPr algn="just" eaLnBrk="0" fontAlgn="base" hangingPunct="0">
              <a:lnSpc>
                <a:spcPct val="150000"/>
              </a:lnSpc>
              <a:spcAft>
                <a:spcPts val="1000"/>
              </a:spcAft>
            </a:pPr>
            <a:r>
              <a:rPr lang="it-IT" sz="2600" b="1" dirty="0">
                <a:solidFill>
                  <a:srgbClr val="002060"/>
                </a:solidFill>
                <a:latin typeface="Garamond" panose="02020404030301010803" pitchFamily="18" charset="0"/>
                <a:cs typeface="Arial" panose="020B0604020202020204" pitchFamily="34" charset="0"/>
              </a:rPr>
              <a:t>L’unità da diporto extra unionale può acquisire la posizione doganale di merce unionale con il regime di immissione in libera pratica o, se destinata all’immissione in consumo nel territorio di uno Stato membro, con l’assolvimento della fiscalità interna, prevista dalla legislazione nazionale, attraverso l’importazione definitiva.</a:t>
            </a:r>
          </a:p>
          <a:p>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27127990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192665"/>
            <a:ext cx="9551470" cy="3421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0" fontAlgn="base" hangingPunct="0">
              <a:lnSpc>
                <a:spcPct val="150000"/>
              </a:lnSpc>
              <a:spcAft>
                <a:spcPts val="1000"/>
              </a:spcAft>
            </a:pPr>
            <a:endParaRPr lang="it-IT" sz="2600" b="1" dirty="0">
              <a:solidFill>
                <a:srgbClr val="002060"/>
              </a:solidFill>
              <a:latin typeface="Garamond" panose="02020404030301010803" pitchFamily="18" charset="0"/>
              <a:cs typeface="Arial" panose="020B0604020202020204" pitchFamily="34" charset="0"/>
            </a:endParaRPr>
          </a:p>
          <a:p>
            <a:pPr algn="ctr" eaLnBrk="0" fontAlgn="base" hangingPunct="0">
              <a:lnSpc>
                <a:spcPct val="150000"/>
              </a:lnSpc>
              <a:spcAft>
                <a:spcPts val="1000"/>
              </a:spcAft>
            </a:pPr>
            <a:r>
              <a:rPr lang="it-IT" sz="2600" b="1" dirty="0">
                <a:solidFill>
                  <a:srgbClr val="002060"/>
                </a:solidFill>
                <a:latin typeface="Garamond" panose="02020404030301010803" pitchFamily="18" charset="0"/>
                <a:cs typeface="Arial" panose="020B0604020202020204" pitchFamily="34" charset="0"/>
              </a:rPr>
              <a:t>DIFFERENZA TRA</a:t>
            </a:r>
          </a:p>
          <a:p>
            <a:pPr algn="ctr" eaLnBrk="0" fontAlgn="base" hangingPunct="0">
              <a:lnSpc>
                <a:spcPct val="150000"/>
              </a:lnSpc>
              <a:spcAft>
                <a:spcPts val="1000"/>
              </a:spcAft>
            </a:pPr>
            <a:r>
              <a:rPr lang="it-IT" sz="2600" b="1" dirty="0">
                <a:solidFill>
                  <a:srgbClr val="002060"/>
                </a:solidFill>
                <a:latin typeface="Garamond" panose="02020404030301010803" pitchFamily="18" charset="0"/>
                <a:cs typeface="Arial" panose="020B0604020202020204" pitchFamily="34" charset="0"/>
              </a:rPr>
              <a:t> IMMISSIONE IN LIBERA PRATICA  E IMMISSIONE IN CONSUMO</a:t>
            </a:r>
          </a:p>
          <a:p>
            <a:pPr algn="just" eaLnBrk="0" fontAlgn="base" hangingPunct="0">
              <a:lnSpc>
                <a:spcPct val="150000"/>
              </a:lnSpc>
              <a:spcAft>
                <a:spcPts val="1000"/>
              </a:spcAft>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1576965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192665"/>
            <a:ext cx="9551470" cy="4621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0" fontAlgn="base" hangingPunct="0">
              <a:lnSpc>
                <a:spcPct val="150000"/>
              </a:lnSpc>
              <a:spcAft>
                <a:spcPts val="1000"/>
              </a:spcAft>
            </a:pPr>
            <a:r>
              <a:rPr lang="it-IT" sz="2600" b="1" dirty="0">
                <a:solidFill>
                  <a:srgbClr val="002060"/>
                </a:solidFill>
                <a:latin typeface="Garamond" panose="02020404030301010803" pitchFamily="18" charset="0"/>
                <a:cs typeface="Arial" panose="020B0604020202020204" pitchFamily="34" charset="0"/>
              </a:rPr>
              <a:t>IMMISSIONE IN LIBERA PRATICA </a:t>
            </a:r>
          </a:p>
          <a:p>
            <a:pPr algn="ctr" eaLnBrk="0" fontAlgn="base" hangingPunct="0">
              <a:lnSpc>
                <a:spcPct val="150000"/>
              </a:lnSpc>
              <a:spcAft>
                <a:spcPts val="1000"/>
              </a:spcAft>
            </a:pPr>
            <a:r>
              <a:rPr lang="it-IT" sz="2600" b="1" dirty="0">
                <a:solidFill>
                  <a:srgbClr val="002060"/>
                </a:solidFill>
                <a:latin typeface="Garamond" panose="02020404030301010803" pitchFamily="18" charset="0"/>
                <a:cs typeface="Arial" panose="020B0604020202020204" pitchFamily="34" charset="0"/>
              </a:rPr>
              <a:t>(Art.201 Reg. (UE) n. 952 del 09/10/2013 (Codice doganale UE))</a:t>
            </a:r>
          </a:p>
          <a:p>
            <a:pPr algn="just" eaLnBrk="0" fontAlgn="base" hangingPunct="0">
              <a:lnSpc>
                <a:spcPct val="150000"/>
              </a:lnSpc>
              <a:spcAft>
                <a:spcPts val="1000"/>
              </a:spcAft>
            </a:pPr>
            <a:r>
              <a:rPr lang="it-IT" sz="2600" b="1" dirty="0">
                <a:solidFill>
                  <a:srgbClr val="002060"/>
                </a:solidFill>
                <a:latin typeface="Garamond" panose="02020404030301010803" pitchFamily="18" charset="0"/>
                <a:cs typeface="Arial" panose="020B0604020202020204" pitchFamily="34" charset="0"/>
              </a:rPr>
              <a:t>Le merci non unionali destinate al mercato dell'Unione o destinate all'uso o al consumo privato nell'ambito del territorio doganale dell'Unione sono vincolate al regime di immissione in libera pratica.</a:t>
            </a:r>
          </a:p>
          <a:p>
            <a:pPr algn="just" eaLnBrk="0" fontAlgn="base" hangingPunct="0">
              <a:lnSpc>
                <a:spcPct val="150000"/>
              </a:lnSpc>
              <a:spcAft>
                <a:spcPts val="1000"/>
              </a:spcAft>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posizione doganale delle unità da diporto unionali ed </a:t>
            </a:r>
            <a:r>
              <a:rPr lang="it-IT" dirty="0" err="1">
                <a:latin typeface="Garamond" panose="02020404030301010803" pitchFamily="18" charset="0"/>
              </a:rPr>
              <a:t>extraunionali</a:t>
            </a:r>
            <a:r>
              <a:rPr lang="it-IT" dirty="0">
                <a:latin typeface="Garamond" panose="02020404030301010803" pitchFamily="18" charset="0"/>
              </a:rPr>
              <a:t>  </a:t>
            </a:r>
            <a:endParaRPr lang="en-US" dirty="0">
              <a:latin typeface="Garamond" panose="02020404030301010803" pitchFamily="18" charset="0"/>
            </a:endParaRPr>
          </a:p>
        </p:txBody>
      </p:sp>
    </p:spTree>
    <p:extLst>
      <p:ext uri="{BB962C8B-B14F-4D97-AF65-F5344CB8AC3E}">
        <p14:creationId xmlns:p14="http://schemas.microsoft.com/office/powerpoint/2010/main" val="30110382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192665"/>
            <a:ext cx="9551470" cy="3893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0" fontAlgn="base" hangingPunct="0">
              <a:lnSpc>
                <a:spcPct val="150000"/>
              </a:lnSpc>
              <a:spcAft>
                <a:spcPts val="1000"/>
              </a:spcAft>
            </a:pPr>
            <a:r>
              <a:rPr lang="it-IT" sz="2600" b="1" dirty="0">
                <a:solidFill>
                  <a:srgbClr val="002060"/>
                </a:solidFill>
                <a:latin typeface="Garamond" panose="02020404030301010803" pitchFamily="18" charset="0"/>
                <a:cs typeface="Arial" panose="020B0604020202020204" pitchFamily="34" charset="0"/>
              </a:rPr>
              <a:t>IMMISSIONE IN LIBERA PRATICA </a:t>
            </a:r>
          </a:p>
          <a:p>
            <a:pPr algn="ctr" eaLnBrk="0" fontAlgn="base" hangingPunct="0">
              <a:lnSpc>
                <a:spcPct val="150000"/>
              </a:lnSpc>
              <a:spcAft>
                <a:spcPts val="1000"/>
              </a:spcAft>
            </a:pPr>
            <a:r>
              <a:rPr lang="it-IT" sz="2600" b="1" dirty="0">
                <a:solidFill>
                  <a:srgbClr val="002060"/>
                </a:solidFill>
                <a:latin typeface="Garamond" panose="02020404030301010803" pitchFamily="18" charset="0"/>
                <a:cs typeface="Arial" panose="020B0604020202020204" pitchFamily="34" charset="0"/>
              </a:rPr>
              <a:t>(Art.201 Reg. (UE) n. 952 del 09/10/2013 (Codice doganale UE))</a:t>
            </a:r>
          </a:p>
          <a:p>
            <a:pPr algn="just" eaLnBrk="0" fontAlgn="base" hangingPunct="0">
              <a:lnSpc>
                <a:spcPct val="150000"/>
              </a:lnSpc>
              <a:spcAft>
                <a:spcPts val="1000"/>
              </a:spcAft>
            </a:pPr>
            <a:r>
              <a:rPr lang="it-IT" sz="2600" b="1" dirty="0">
                <a:solidFill>
                  <a:srgbClr val="002060"/>
                </a:solidFill>
                <a:latin typeface="Garamond" panose="02020404030301010803" pitchFamily="18" charset="0"/>
                <a:cs typeface="Arial" panose="020B0604020202020204" pitchFamily="34" charset="0"/>
              </a:rPr>
              <a:t>Tale istituto implica la dichiarazione della merce in dogana e la conseguente applicazione dei dazi doganali, delle misure di politica commerciale e l’espletamento delle altre formalità previste per l’introduzione della merce nel territorio doganale unionale.</a:t>
            </a: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posizione doganale delle unità da diporto unionali ed </a:t>
            </a:r>
            <a:r>
              <a:rPr lang="it-IT" dirty="0" err="1">
                <a:latin typeface="Garamond" panose="02020404030301010803" pitchFamily="18" charset="0"/>
              </a:rPr>
              <a:t>extraunionali</a:t>
            </a:r>
            <a:r>
              <a:rPr lang="it-IT" dirty="0">
                <a:latin typeface="Garamond" panose="02020404030301010803" pitchFamily="18" charset="0"/>
              </a:rPr>
              <a:t>  </a:t>
            </a:r>
            <a:endParaRPr lang="en-US" dirty="0">
              <a:latin typeface="Garamond" panose="02020404030301010803" pitchFamily="18" charset="0"/>
            </a:endParaRPr>
          </a:p>
        </p:txBody>
      </p:sp>
    </p:spTree>
    <p:extLst>
      <p:ext uri="{BB962C8B-B14F-4D97-AF65-F5344CB8AC3E}">
        <p14:creationId xmlns:p14="http://schemas.microsoft.com/office/powerpoint/2010/main" val="26980553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678965"/>
            <a:ext cx="9927108" cy="4021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0" fontAlgn="base" hangingPunct="0">
              <a:lnSpc>
                <a:spcPct val="150000"/>
              </a:lnSpc>
              <a:spcAft>
                <a:spcPts val="1000"/>
              </a:spcAft>
            </a:pPr>
            <a:r>
              <a:rPr lang="it-IT" sz="2600" b="1" dirty="0">
                <a:solidFill>
                  <a:srgbClr val="002060"/>
                </a:solidFill>
                <a:latin typeface="Garamond" panose="02020404030301010803" pitchFamily="18" charset="0"/>
                <a:cs typeface="Arial" panose="020B0604020202020204" pitchFamily="34" charset="0"/>
              </a:rPr>
              <a:t>IMMISSIONE IN CONSUMO</a:t>
            </a:r>
          </a:p>
          <a:p>
            <a:pPr algn="ctr" eaLnBrk="0" fontAlgn="base" hangingPunct="0">
              <a:lnSpc>
                <a:spcPct val="150000"/>
              </a:lnSpc>
              <a:spcAft>
                <a:spcPts val="1000"/>
              </a:spcAft>
            </a:pPr>
            <a:r>
              <a:rPr lang="it-IT" sz="2600" b="1" dirty="0">
                <a:solidFill>
                  <a:srgbClr val="002060"/>
                </a:solidFill>
                <a:latin typeface="Garamond" panose="02020404030301010803" pitchFamily="18" charset="0"/>
                <a:cs typeface="Arial" panose="020B0604020202020204" pitchFamily="34" charset="0"/>
              </a:rPr>
              <a:t>(Artt. 67 e ss. del D.P.R. n. 633/1972 - art. 2, del D. Lgs. n. 504/1995 </a:t>
            </a:r>
          </a:p>
          <a:p>
            <a:pPr algn="just" eaLnBrk="0" fontAlgn="base" hangingPunct="0">
              <a:lnSpc>
                <a:spcPct val="150000"/>
              </a:lnSpc>
              <a:spcAft>
                <a:spcPts val="1000"/>
              </a:spcAft>
            </a:pPr>
            <a:r>
              <a:rPr lang="it-IT" sz="2600" b="1" dirty="0">
                <a:solidFill>
                  <a:srgbClr val="002060"/>
                </a:solidFill>
                <a:latin typeface="Garamond" panose="02020404030301010803" pitchFamily="18" charset="0"/>
                <a:cs typeface="Arial" panose="020B0604020202020204" pitchFamily="34" charset="0"/>
              </a:rPr>
              <a:t>L’immissione in consumo è l’operazione mediante la quale la merce estera, per la quale sono state espletate le procedure doganali, è sottoposta alle misure di fiscalità interna (IVA, Accise).</a:t>
            </a:r>
          </a:p>
          <a:p>
            <a:pPr algn="just" eaLnBrk="0" fontAlgn="base" hangingPunct="0">
              <a:lnSpc>
                <a:spcPct val="150000"/>
              </a:lnSpc>
              <a:spcAft>
                <a:spcPts val="1000"/>
              </a:spcAft>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32422295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678965"/>
            <a:ext cx="9927108" cy="4021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0" fontAlgn="base" hangingPunct="0">
              <a:lnSpc>
                <a:spcPct val="150000"/>
              </a:lnSpc>
              <a:spcAft>
                <a:spcPts val="1000"/>
              </a:spcAft>
            </a:pPr>
            <a:r>
              <a:rPr lang="it-IT" sz="2600" b="1" dirty="0">
                <a:solidFill>
                  <a:srgbClr val="002060"/>
                </a:solidFill>
                <a:latin typeface="Garamond" panose="02020404030301010803" pitchFamily="18" charset="0"/>
                <a:cs typeface="Arial" panose="020B0604020202020204" pitchFamily="34" charset="0"/>
              </a:rPr>
              <a:t>IMMISSIONE IN CONSUMO</a:t>
            </a:r>
          </a:p>
          <a:p>
            <a:pPr algn="ctr" eaLnBrk="0" fontAlgn="base" hangingPunct="0">
              <a:lnSpc>
                <a:spcPct val="150000"/>
              </a:lnSpc>
              <a:spcAft>
                <a:spcPts val="1000"/>
              </a:spcAft>
            </a:pPr>
            <a:r>
              <a:rPr lang="it-IT" sz="2600" b="1" dirty="0">
                <a:solidFill>
                  <a:srgbClr val="002060"/>
                </a:solidFill>
                <a:latin typeface="Garamond" panose="02020404030301010803" pitchFamily="18" charset="0"/>
                <a:cs typeface="Arial" panose="020B0604020202020204" pitchFamily="34" charset="0"/>
              </a:rPr>
              <a:t>(Artt. 67 e ss. del D.P.R. n. 633/1972 - art. 2, del D. Lgs. n. 504/1995 </a:t>
            </a:r>
          </a:p>
          <a:p>
            <a:pPr algn="just" eaLnBrk="0" fontAlgn="base" hangingPunct="0">
              <a:lnSpc>
                <a:spcPct val="150000"/>
              </a:lnSpc>
              <a:spcAft>
                <a:spcPts val="1000"/>
              </a:spcAft>
            </a:pPr>
            <a:r>
              <a:rPr lang="it-IT" sz="2600" b="1" dirty="0">
                <a:solidFill>
                  <a:srgbClr val="002060"/>
                </a:solidFill>
                <a:latin typeface="Garamond" panose="02020404030301010803" pitchFamily="18" charset="0"/>
                <a:cs typeface="Arial" panose="020B0604020202020204" pitchFamily="34" charset="0"/>
              </a:rPr>
              <a:t>La merce può così essere liberamente lasciata alla disponibilità dell’importatore, immessa nel circuito commerciale nazionale ed equiparata alla merce unionale.</a:t>
            </a: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eaLnBrk="0" fontAlgn="base" hangingPunct="0">
              <a:lnSpc>
                <a:spcPct val="150000"/>
              </a:lnSpc>
              <a:spcAft>
                <a:spcPts val="1000"/>
              </a:spcAft>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21633998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192665"/>
            <a:ext cx="9551470" cy="2693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0" fontAlgn="base" hangingPunct="0">
              <a:lnSpc>
                <a:spcPct val="150000"/>
              </a:lnSpc>
              <a:spcAft>
                <a:spcPts val="1000"/>
              </a:spcAft>
            </a:pPr>
            <a:r>
              <a:rPr lang="it-IT" sz="2600" b="1" dirty="0">
                <a:solidFill>
                  <a:srgbClr val="002060"/>
                </a:solidFill>
                <a:latin typeface="Garamond" panose="02020404030301010803" pitchFamily="18" charset="0"/>
                <a:cs typeface="Arial" panose="020B0604020202020204" pitchFamily="34" charset="0"/>
              </a:rPr>
              <a:t>	I REGIMI DOGANALI</a:t>
            </a:r>
          </a:p>
          <a:p>
            <a:pPr algn="just" eaLnBrk="0" fontAlgn="base" hangingPunct="0">
              <a:lnSpc>
                <a:spcPct val="150000"/>
              </a:lnSpc>
              <a:spcAft>
                <a:spcPts val="1000"/>
              </a:spcAft>
            </a:pPr>
            <a:endParaRPr lang="it-IT" sz="2600" b="1" dirty="0">
              <a:solidFill>
                <a:srgbClr val="002060"/>
              </a:solidFill>
              <a:latin typeface="Garamond" panose="02020404030301010803" pitchFamily="18" charset="0"/>
              <a:cs typeface="Arial" panose="020B0604020202020204" pitchFamily="34" charset="0"/>
            </a:endParaRPr>
          </a:p>
          <a:p>
            <a:pPr algn="just" eaLnBrk="0" fontAlgn="base" hangingPunct="0">
              <a:lnSpc>
                <a:spcPct val="150000"/>
              </a:lnSpc>
              <a:spcAft>
                <a:spcPts val="1000"/>
              </a:spcAft>
            </a:pPr>
            <a:r>
              <a:rPr lang="it-IT" sz="2600" b="1" dirty="0">
                <a:solidFill>
                  <a:srgbClr val="002060"/>
                </a:solidFill>
                <a:latin typeface="Garamond" panose="02020404030301010803" pitchFamily="18" charset="0"/>
                <a:cs typeface="Arial" panose="020B0604020202020204" pitchFamily="34" charset="0"/>
              </a:rPr>
              <a:t>Dal 1° maggio 2016, i regimi doganali si distinguono in regimi definitivi e regimi speciali.</a:t>
            </a: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posizione doganale delle unità da diporto unionali ed </a:t>
            </a:r>
            <a:r>
              <a:rPr lang="it-IT" dirty="0" err="1">
                <a:latin typeface="Garamond" panose="02020404030301010803" pitchFamily="18" charset="0"/>
              </a:rPr>
              <a:t>extraunionali</a:t>
            </a:r>
            <a:r>
              <a:rPr lang="it-IT" dirty="0">
                <a:latin typeface="Garamond" panose="02020404030301010803" pitchFamily="18" charset="0"/>
              </a:rPr>
              <a:t>  </a:t>
            </a:r>
            <a:endParaRPr lang="en-US" dirty="0">
              <a:latin typeface="Garamond" panose="02020404030301010803" pitchFamily="18" charset="0"/>
            </a:endParaRPr>
          </a:p>
        </p:txBody>
      </p:sp>
    </p:spTree>
    <p:extLst>
      <p:ext uri="{BB962C8B-B14F-4D97-AF65-F5344CB8AC3E}">
        <p14:creationId xmlns:p14="http://schemas.microsoft.com/office/powerpoint/2010/main" val="14476451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192665"/>
            <a:ext cx="9551470" cy="5093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0" fontAlgn="base" hangingPunct="0">
              <a:lnSpc>
                <a:spcPct val="150000"/>
              </a:lnSpc>
              <a:spcAft>
                <a:spcPts val="1000"/>
              </a:spcAft>
            </a:pPr>
            <a:r>
              <a:rPr lang="it-IT" sz="2600" b="1" dirty="0">
                <a:solidFill>
                  <a:srgbClr val="002060"/>
                </a:solidFill>
                <a:latin typeface="Garamond" panose="02020404030301010803" pitchFamily="18" charset="0"/>
                <a:cs typeface="Arial" panose="020B0604020202020204" pitchFamily="34" charset="0"/>
              </a:rPr>
              <a:t>	I REGIMI DEFINITIVI</a:t>
            </a:r>
          </a:p>
          <a:p>
            <a:pPr algn="just" eaLnBrk="0" fontAlgn="base" hangingPunct="0">
              <a:lnSpc>
                <a:spcPct val="150000"/>
              </a:lnSpc>
              <a:spcAft>
                <a:spcPts val="1000"/>
              </a:spcAft>
            </a:pPr>
            <a:r>
              <a:rPr lang="it-IT" sz="2600" b="1" dirty="0">
                <a:solidFill>
                  <a:srgbClr val="002060"/>
                </a:solidFill>
                <a:latin typeface="Garamond" panose="02020404030301010803" pitchFamily="18" charset="0"/>
                <a:cs typeface="Arial" panose="020B0604020202020204" pitchFamily="34" charset="0"/>
              </a:rPr>
              <a:t>I regimi definitivi (immissione in libera pratica ed esportazione) determinano, stante l’assolvimento di tutte le misure relative alla fiscalità e alla politica commerciale, un cambiamento della posizione doganale dei beni che da non unionali diventano unionali nell’immissione in libera pratica e viceversa nel regime di esportazione.</a:t>
            </a:r>
          </a:p>
          <a:p>
            <a:pPr algn="just" eaLnBrk="0" fontAlgn="base" hangingPunct="0">
              <a:lnSpc>
                <a:spcPct val="150000"/>
              </a:lnSpc>
              <a:spcAft>
                <a:spcPts val="1000"/>
              </a:spcAft>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posizione doganale delle unità da diporto unionali ed </a:t>
            </a:r>
            <a:r>
              <a:rPr lang="it-IT" dirty="0" err="1">
                <a:latin typeface="Garamond" panose="02020404030301010803" pitchFamily="18" charset="0"/>
              </a:rPr>
              <a:t>extraunionali</a:t>
            </a:r>
            <a:r>
              <a:rPr lang="it-IT" dirty="0">
                <a:latin typeface="Garamond" panose="02020404030301010803" pitchFamily="18" charset="0"/>
              </a:rPr>
              <a:t>  </a:t>
            </a:r>
            <a:endParaRPr lang="en-US" dirty="0">
              <a:latin typeface="Garamond" panose="02020404030301010803" pitchFamily="18" charset="0"/>
            </a:endParaRPr>
          </a:p>
        </p:txBody>
      </p:sp>
    </p:spTree>
    <p:extLst>
      <p:ext uri="{BB962C8B-B14F-4D97-AF65-F5344CB8AC3E}">
        <p14:creationId xmlns:p14="http://schemas.microsoft.com/office/powerpoint/2010/main" val="1638696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6B4063F1-90EA-4F3E-BCA2-2E792FDCA050}"/>
              </a:ext>
            </a:extLst>
          </p:cNvPr>
          <p:cNvSpPr txBox="1">
            <a:spLocks noChangeArrowheads="1"/>
          </p:cNvSpPr>
          <p:nvPr/>
        </p:nvSpPr>
        <p:spPr bwMode="auto">
          <a:xfrm>
            <a:off x="1258529" y="427079"/>
            <a:ext cx="9596284"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rPr>
              <a:t>FINALITA’ DEL CORSO</a:t>
            </a:r>
          </a:p>
          <a:p>
            <a:pPr algn="ctr"/>
            <a:endPar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a:r>
              <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rPr>
              <a:t>Lo scopo del corso è quello di fornire informazioni utili agli operatori del settore della nautica da diporto sugli aspetti doganali attraverso anche l’approfondimento dei relativi istituti.</a:t>
            </a:r>
          </a:p>
          <a:p>
            <a:pPr algn="just"/>
            <a:r>
              <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rPr>
              <a:t>Verrà illustrata la normativa doganale legata alla nautica da diporto in quanto la costa della Toscana rappresenta attualmente a livello mondiale il maggiore distretto della nautica. </a:t>
            </a:r>
          </a:p>
          <a:p>
            <a:pPr algn="just"/>
            <a:r>
              <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rPr>
              <a:t>La normativa in esame è soggetta a continue modifiche e quindi necessita sempre di continui approfondimenti.</a:t>
            </a:r>
          </a:p>
        </p:txBody>
      </p:sp>
      <p:sp>
        <p:nvSpPr>
          <p:cNvPr id="3" name="Segnaposto data 2">
            <a:extLst>
              <a:ext uri="{FF2B5EF4-FFF2-40B4-BE49-F238E27FC236}">
                <a16:creationId xmlns:a16="http://schemas.microsoft.com/office/drawing/2014/main" xmlns="" id="{6495232D-C5B5-4479-B7E8-B5FF317405AC}"/>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BB1564FC-2055-49AE-80CA-52A594D3A520}"/>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41489822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192665"/>
            <a:ext cx="955147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0" fontAlgn="base" hangingPunct="0">
              <a:lnSpc>
                <a:spcPct val="150000"/>
              </a:lnSpc>
              <a:spcAft>
                <a:spcPts val="1000"/>
              </a:spcAft>
            </a:pPr>
            <a:r>
              <a:rPr lang="it-IT" sz="2600" b="1" dirty="0">
                <a:solidFill>
                  <a:srgbClr val="002060"/>
                </a:solidFill>
                <a:latin typeface="Garamond" panose="02020404030301010803" pitchFamily="18" charset="0"/>
                <a:cs typeface="Arial" panose="020B0604020202020204" pitchFamily="34" charset="0"/>
              </a:rPr>
              <a:t>I REGIMI SPECIALI</a:t>
            </a:r>
          </a:p>
          <a:p>
            <a:pPr algn="just" eaLnBrk="0" fontAlgn="base" hangingPunct="0">
              <a:lnSpc>
                <a:spcPct val="150000"/>
              </a:lnSpc>
              <a:spcAft>
                <a:spcPts val="1000"/>
              </a:spcAft>
            </a:pPr>
            <a:r>
              <a:rPr lang="it-IT" sz="2600" b="1" dirty="0">
                <a:solidFill>
                  <a:srgbClr val="002060"/>
                </a:solidFill>
                <a:latin typeface="Garamond" panose="02020404030301010803" pitchFamily="18" charset="0"/>
                <a:cs typeface="Arial" panose="020B0604020202020204" pitchFamily="34" charset="0"/>
              </a:rPr>
              <a:t>I regimi speciali (transito, deposito, uso particolare - ammissione temporanea e uso finale - perfezionamento (artt. 210 e ss. del CDU), invece, non comportano immediatamente un mutamento della posizione doganale delle merci e non determinano un’immediata riscossione dei diritti doganali.</a:t>
            </a:r>
          </a:p>
          <a:p>
            <a:pPr algn="just" eaLnBrk="0" fontAlgn="base" hangingPunct="0">
              <a:lnSpc>
                <a:spcPct val="150000"/>
              </a:lnSpc>
              <a:spcAft>
                <a:spcPts val="1000"/>
              </a:spcAft>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15639179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192665"/>
            <a:ext cx="9551470" cy="2092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0" fontAlgn="base" hangingPunct="0">
              <a:lnSpc>
                <a:spcPct val="150000"/>
              </a:lnSpc>
              <a:spcAft>
                <a:spcPts val="1000"/>
              </a:spcAft>
            </a:pPr>
            <a:endParaRPr lang="it-IT" sz="2600" b="1" dirty="0">
              <a:solidFill>
                <a:srgbClr val="002060"/>
              </a:solidFill>
              <a:latin typeface="Garamond" panose="02020404030301010803" pitchFamily="18" charset="0"/>
              <a:cs typeface="Arial" panose="020B0604020202020204" pitchFamily="34" charset="0"/>
            </a:endParaRPr>
          </a:p>
          <a:p>
            <a:pPr algn="ctr" eaLnBrk="0" fontAlgn="base" hangingPunct="0">
              <a:lnSpc>
                <a:spcPct val="150000"/>
              </a:lnSpc>
              <a:spcAft>
                <a:spcPts val="1000"/>
              </a:spcAft>
            </a:pPr>
            <a:r>
              <a:rPr lang="it-IT" sz="2600" b="1" dirty="0">
                <a:solidFill>
                  <a:srgbClr val="002060"/>
                </a:solidFill>
                <a:latin typeface="Garamond" panose="02020404030301010803" pitchFamily="18" charset="0"/>
                <a:cs typeface="Arial" panose="020B0604020202020204" pitchFamily="34" charset="0"/>
              </a:rPr>
              <a:t>REGIMI DEFINITIVI</a:t>
            </a:r>
          </a:p>
          <a:p>
            <a:pPr algn="ctr" eaLnBrk="0" fontAlgn="base" hangingPunct="0">
              <a:lnSpc>
                <a:spcPct val="150000"/>
              </a:lnSpc>
              <a:spcAft>
                <a:spcPts val="1000"/>
              </a:spcAft>
            </a:pPr>
            <a:r>
              <a:rPr lang="it-IT" sz="2600" b="1" dirty="0">
                <a:solidFill>
                  <a:srgbClr val="002060"/>
                </a:solidFill>
                <a:latin typeface="Garamond" panose="02020404030301010803" pitchFamily="18" charset="0"/>
                <a:cs typeface="Arial" panose="020B0604020202020204" pitchFamily="34" charset="0"/>
              </a:rPr>
              <a:t>IMMISSIONE IN LIBERA PRATICA ED ESPORTAZIONE </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30608675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192665"/>
            <a:ext cx="9551470" cy="3765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0" fontAlgn="base" hangingPunct="0">
              <a:lnSpc>
                <a:spcPct val="150000"/>
              </a:lnSpc>
              <a:spcAft>
                <a:spcPts val="1000"/>
              </a:spcAft>
            </a:pPr>
            <a:r>
              <a:rPr lang="it-IT" sz="2600" b="1" dirty="0">
                <a:solidFill>
                  <a:srgbClr val="002060"/>
                </a:solidFill>
                <a:latin typeface="Garamond" panose="02020404030301010803" pitchFamily="18" charset="0"/>
                <a:cs typeface="Arial" panose="020B0604020202020204" pitchFamily="34" charset="0"/>
              </a:rPr>
              <a:t>IMPORTAZIONE DEFINITIVA</a:t>
            </a:r>
          </a:p>
          <a:p>
            <a:pPr algn="just" eaLnBrk="0" fontAlgn="base" hangingPunct="0">
              <a:lnSpc>
                <a:spcPct val="150000"/>
              </a:lnSpc>
              <a:spcAft>
                <a:spcPts val="1000"/>
              </a:spcAft>
            </a:pPr>
            <a:r>
              <a:rPr lang="it-IT" sz="2600" b="1" dirty="0">
                <a:solidFill>
                  <a:srgbClr val="002060"/>
                </a:solidFill>
                <a:latin typeface="Garamond" panose="02020404030301010803" pitchFamily="18" charset="0"/>
                <a:cs typeface="Arial" panose="020B0604020202020204" pitchFamily="34" charset="0"/>
              </a:rPr>
              <a:t>L'importazione definitiva (immissione in libera pratica + immissione in consumo) comporta il pagamento di tutti i diritti doganali (dazio ed IVA) che gravano sulla merce e permette all’operatore di liberare il bene proveniente da un paese extra unionale da qualsiasi vincolo doganale o fiscale.</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24202345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192665"/>
            <a:ext cx="9551470" cy="3293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0" fontAlgn="base" hangingPunct="0">
              <a:lnSpc>
                <a:spcPct val="150000"/>
              </a:lnSpc>
              <a:spcAft>
                <a:spcPts val="1000"/>
              </a:spcAft>
            </a:pPr>
            <a:endParaRPr lang="it-IT" sz="2600" b="1" dirty="0">
              <a:solidFill>
                <a:srgbClr val="002060"/>
              </a:solidFill>
              <a:latin typeface="Garamond" panose="02020404030301010803" pitchFamily="18" charset="0"/>
              <a:cs typeface="Arial" panose="020B0604020202020204" pitchFamily="34" charset="0"/>
            </a:endParaRPr>
          </a:p>
          <a:p>
            <a:pPr algn="just" eaLnBrk="0" fontAlgn="base" hangingPunct="0">
              <a:lnSpc>
                <a:spcPct val="150000"/>
              </a:lnSpc>
              <a:spcAft>
                <a:spcPts val="1000"/>
              </a:spcAft>
            </a:pPr>
            <a:r>
              <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rPr>
              <a:t>Si ricorda che la fiscalità interna (IVA e Accise) è, invece, assolta nello Stato membro dove la merce è immessa in consumo, realizzandosi, in questo luogo, l’importazione definitiva dei beni.</a:t>
            </a:r>
          </a:p>
          <a:p>
            <a:pPr algn="just" eaLnBrk="0" fontAlgn="base" hangingPunct="0">
              <a:lnSpc>
                <a:spcPct val="150000"/>
              </a:lnSpc>
              <a:spcAft>
                <a:spcPts val="1000"/>
              </a:spcAft>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10925661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192665"/>
            <a:ext cx="9551470" cy="3164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0" fontAlgn="base" hangingPunct="0">
              <a:lnSpc>
                <a:spcPct val="150000"/>
              </a:lnSpc>
              <a:spcAft>
                <a:spcPts val="1000"/>
              </a:spcAft>
            </a:pPr>
            <a:endParaRPr lang="it-IT" sz="2600" b="1" dirty="0">
              <a:solidFill>
                <a:srgbClr val="002060"/>
              </a:solidFill>
              <a:latin typeface="Garamond" panose="02020404030301010803" pitchFamily="18" charset="0"/>
              <a:cs typeface="Arial" panose="020B0604020202020204" pitchFamily="34" charset="0"/>
            </a:endParaRPr>
          </a:p>
          <a:p>
            <a:pPr algn="just" eaLnBrk="0" fontAlgn="base" hangingPunct="0">
              <a:lnSpc>
                <a:spcPct val="150000"/>
              </a:lnSpc>
              <a:spcAft>
                <a:spcPts val="1000"/>
              </a:spcAft>
            </a:pPr>
            <a:r>
              <a:rPr lang="it-IT" sz="2600" b="1" dirty="0">
                <a:solidFill>
                  <a:srgbClr val="002060"/>
                </a:solidFill>
                <a:latin typeface="Garamond" panose="02020404030301010803" pitchFamily="18" charset="0"/>
                <a:cs typeface="Arial" panose="020B0604020202020204" pitchFamily="34" charset="0"/>
              </a:rPr>
              <a:t>Il compimento delle procedure doganali di importazione definitiva, con il versamento dei dazi e dell’IVA, quindi, determina l’immissione in consumo dell’unità da diporto senza la necessità di ulteriori adempimenti.</a:t>
            </a: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455037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192665"/>
            <a:ext cx="9551470" cy="3765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0" fontAlgn="base" hangingPunct="0">
              <a:lnSpc>
                <a:spcPct val="150000"/>
              </a:lnSpc>
              <a:spcAft>
                <a:spcPts val="1000"/>
              </a:spcAft>
            </a:pPr>
            <a:endParaRPr lang="it-IT" sz="2600" b="1" dirty="0">
              <a:solidFill>
                <a:srgbClr val="002060"/>
              </a:solidFill>
              <a:latin typeface="Garamond" panose="02020404030301010803" pitchFamily="18" charset="0"/>
              <a:cs typeface="Arial" panose="020B0604020202020204" pitchFamily="34" charset="0"/>
            </a:endParaRPr>
          </a:p>
          <a:p>
            <a:pPr algn="just" eaLnBrk="0" fontAlgn="base" hangingPunct="0">
              <a:lnSpc>
                <a:spcPct val="150000"/>
              </a:lnSpc>
              <a:spcAft>
                <a:spcPts val="1000"/>
              </a:spcAft>
            </a:pPr>
            <a:r>
              <a:rPr lang="it-IT" sz="2600" b="1" dirty="0">
                <a:solidFill>
                  <a:srgbClr val="002060"/>
                </a:solidFill>
                <a:latin typeface="Garamond" panose="02020404030301010803" pitchFamily="18" charset="0"/>
                <a:cs typeface="Arial" panose="020B0604020202020204" pitchFamily="34" charset="0"/>
              </a:rPr>
              <a:t>L’art. 60 del D.L. n. 1/2012 ha apportato una modifica integrativa all’art. 36, comma 4 del TULD, escludendo l’obbligo di iscrizione nei registri previsti dal codice della navigazione, affinché le unità da diporto, costruite all’estero o aventi bandiera estera, siano considerate destinate al consumo nel territorio doganale unionale.</a:t>
            </a: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29610068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192665"/>
            <a:ext cx="9551470" cy="4965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0" fontAlgn="base" hangingPunct="0">
              <a:lnSpc>
                <a:spcPct val="150000"/>
              </a:lnSpc>
              <a:spcAft>
                <a:spcPts val="1000"/>
              </a:spcAft>
            </a:pPr>
            <a:r>
              <a:rPr lang="it-IT" sz="2600" b="1" dirty="0">
                <a:solidFill>
                  <a:srgbClr val="002060"/>
                </a:solidFill>
                <a:latin typeface="Garamond" panose="02020404030301010803" pitchFamily="18" charset="0"/>
                <a:cs typeface="Arial" panose="020B0604020202020204" pitchFamily="34" charset="0"/>
              </a:rPr>
              <a:t>NOTA DELLE DOGANE PROT. 22756 DEL 24 FEBBRAIO 2012</a:t>
            </a:r>
          </a:p>
          <a:p>
            <a:pPr algn="just" eaLnBrk="0" fontAlgn="base" hangingPunct="0">
              <a:lnSpc>
                <a:spcPct val="150000"/>
              </a:lnSpc>
              <a:spcAft>
                <a:spcPts val="1000"/>
              </a:spcAft>
            </a:pPr>
            <a:r>
              <a:rPr lang="it-IT" sz="2600" b="1" dirty="0">
                <a:solidFill>
                  <a:srgbClr val="002060"/>
                </a:solidFill>
                <a:latin typeface="Garamond" panose="02020404030301010803" pitchFamily="18" charset="0"/>
                <a:cs typeface="Arial" panose="020B0604020202020204" pitchFamily="34" charset="0"/>
              </a:rPr>
              <a:t>E’ stato chiarito che l’immissione in consumo nel territorio comunitario di una imbarcazione da diporto proveniente da un territorio extracomunitario è legata al completamento delle previste procedure doganali di importazione, non risultando più richiesta, per quanto attiene agli stretti profili doganali, l’iscrizione nei registri navali e la conseguente assunzione della bandiera italiana. </a:t>
            </a: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8060482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192665"/>
            <a:ext cx="9551470" cy="2564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0" fontAlgn="base" hangingPunct="0">
              <a:lnSpc>
                <a:spcPct val="150000"/>
              </a:lnSpc>
              <a:spcAft>
                <a:spcPts val="1000"/>
              </a:spcAft>
            </a:pPr>
            <a:endParaRPr lang="it-IT" sz="2600" b="1" dirty="0">
              <a:solidFill>
                <a:srgbClr val="002060"/>
              </a:solidFill>
              <a:latin typeface="Garamond" panose="02020404030301010803" pitchFamily="18" charset="0"/>
              <a:cs typeface="Arial" panose="020B0604020202020204" pitchFamily="34" charset="0"/>
            </a:endParaRPr>
          </a:p>
          <a:p>
            <a:pPr algn="just" eaLnBrk="0" fontAlgn="base" hangingPunct="0">
              <a:lnSpc>
                <a:spcPct val="150000"/>
              </a:lnSpc>
              <a:spcAft>
                <a:spcPts val="1000"/>
              </a:spcAft>
            </a:pPr>
            <a:r>
              <a:rPr lang="it-IT" sz="2600" b="1" dirty="0">
                <a:solidFill>
                  <a:srgbClr val="002060"/>
                </a:solidFill>
                <a:latin typeface="Garamond" panose="02020404030301010803" pitchFamily="18" charset="0"/>
                <a:cs typeface="Arial" panose="020B0604020202020204" pitchFamily="34" charset="0"/>
              </a:rPr>
              <a:t>La stessa nota conferma che un’analoga semplificazione delle formalità doganali è stata prevista relativamente all’applicazione del regime doganale dell’esportazione alle unità da diporto.</a:t>
            </a: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18421749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graphicFrame>
        <p:nvGraphicFramePr>
          <p:cNvPr id="5" name="Tabella 4">
            <a:extLst>
              <a:ext uri="{FF2B5EF4-FFF2-40B4-BE49-F238E27FC236}">
                <a16:creationId xmlns:a16="http://schemas.microsoft.com/office/drawing/2014/main" xmlns="" id="{A0E853C1-E89C-4D4C-A92F-1B550490FF12}"/>
              </a:ext>
            </a:extLst>
          </p:cNvPr>
          <p:cNvGraphicFramePr>
            <a:graphicFrameLocks noGrp="1"/>
          </p:cNvGraphicFramePr>
          <p:nvPr>
            <p:extLst>
              <p:ext uri="{D42A27DB-BD31-4B8C-83A1-F6EECF244321}">
                <p14:modId xmlns:p14="http://schemas.microsoft.com/office/powerpoint/2010/main" val="3346634147"/>
              </p:ext>
            </p:extLst>
          </p:nvPr>
        </p:nvGraphicFramePr>
        <p:xfrm>
          <a:off x="1273996" y="390418"/>
          <a:ext cx="9534417" cy="5363500"/>
        </p:xfrm>
        <a:graphic>
          <a:graphicData uri="http://schemas.openxmlformats.org/drawingml/2006/table">
            <a:tbl>
              <a:tblPr firstRow="1" firstCol="1" lastRow="1" lastCol="1" bandRow="1" bandCol="1">
                <a:tableStyleId>{5C22544A-7EE6-4342-B048-85BDC9FD1C3A}</a:tableStyleId>
              </a:tblPr>
              <a:tblGrid>
                <a:gridCol w="2606561">
                  <a:extLst>
                    <a:ext uri="{9D8B030D-6E8A-4147-A177-3AD203B41FA5}">
                      <a16:colId xmlns:a16="http://schemas.microsoft.com/office/drawing/2014/main" xmlns="" val="2084613739"/>
                    </a:ext>
                  </a:extLst>
                </a:gridCol>
                <a:gridCol w="4355752">
                  <a:extLst>
                    <a:ext uri="{9D8B030D-6E8A-4147-A177-3AD203B41FA5}">
                      <a16:colId xmlns:a16="http://schemas.microsoft.com/office/drawing/2014/main" xmlns="" val="362225069"/>
                    </a:ext>
                  </a:extLst>
                </a:gridCol>
                <a:gridCol w="2572104">
                  <a:extLst>
                    <a:ext uri="{9D8B030D-6E8A-4147-A177-3AD203B41FA5}">
                      <a16:colId xmlns:a16="http://schemas.microsoft.com/office/drawing/2014/main" xmlns="" val="400042894"/>
                    </a:ext>
                  </a:extLst>
                </a:gridCol>
              </a:tblGrid>
              <a:tr h="446539">
                <a:tc>
                  <a:txBody>
                    <a:bodyPr/>
                    <a:lstStyle/>
                    <a:p>
                      <a:pPr marL="68580"/>
                      <a:r>
                        <a:rPr lang="it-IT" sz="700">
                          <a:effectLst/>
                        </a:rPr>
                        <a:t> </a:t>
                      </a:r>
                      <a:endParaRPr lang="it-IT" sz="800">
                        <a:effectLst/>
                      </a:endParaRPr>
                    </a:p>
                    <a:p>
                      <a:pPr marL="67945"/>
                      <a:r>
                        <a:rPr lang="it-IT" sz="600" spc="-10">
                          <a:effectLst/>
                        </a:rPr>
                        <a:t>Codice</a:t>
                      </a:r>
                      <a:r>
                        <a:rPr lang="it-IT" sz="600" spc="-55">
                          <a:effectLst/>
                        </a:rPr>
                        <a:t> </a:t>
                      </a:r>
                      <a:r>
                        <a:rPr lang="it-IT" sz="600" spc="-10">
                          <a:effectLst/>
                        </a:rPr>
                        <a:t>NC</a:t>
                      </a:r>
                      <a:endParaRPr lang="it-IT" sz="800">
                        <a:effectLst/>
                        <a:latin typeface="Arial MT"/>
                        <a:ea typeface="Arial MT"/>
                        <a:cs typeface="Arial MT"/>
                      </a:endParaRPr>
                    </a:p>
                  </a:txBody>
                  <a:tcPr marL="0" marR="0" marT="0" marB="0"/>
                </a:tc>
                <a:tc>
                  <a:txBody>
                    <a:bodyPr/>
                    <a:lstStyle/>
                    <a:p>
                      <a:pPr marL="68580"/>
                      <a:r>
                        <a:rPr lang="it-IT" sz="700">
                          <a:effectLst/>
                        </a:rPr>
                        <a:t> </a:t>
                      </a:r>
                      <a:endParaRPr lang="it-IT" sz="800">
                        <a:effectLst/>
                      </a:endParaRPr>
                    </a:p>
                    <a:p>
                      <a:pPr marL="68580"/>
                      <a:r>
                        <a:rPr lang="it-IT" sz="600" spc="-15">
                          <a:effectLst/>
                        </a:rPr>
                        <a:t>Descrizione</a:t>
                      </a:r>
                      <a:r>
                        <a:rPr lang="it-IT" sz="600" spc="-60">
                          <a:effectLst/>
                        </a:rPr>
                        <a:t> </a:t>
                      </a:r>
                      <a:r>
                        <a:rPr lang="it-IT" sz="600" spc="-10">
                          <a:effectLst/>
                        </a:rPr>
                        <a:t>dei</a:t>
                      </a:r>
                      <a:r>
                        <a:rPr lang="it-IT" sz="600" spc="-30">
                          <a:effectLst/>
                        </a:rPr>
                        <a:t> </a:t>
                      </a:r>
                      <a:r>
                        <a:rPr lang="it-IT" sz="600" spc="-10">
                          <a:effectLst/>
                        </a:rPr>
                        <a:t>beni</a:t>
                      </a:r>
                      <a:endParaRPr lang="it-IT" sz="800">
                        <a:effectLst/>
                        <a:latin typeface="Arial MT"/>
                        <a:ea typeface="Arial MT"/>
                        <a:cs typeface="Arial MT"/>
                      </a:endParaRPr>
                    </a:p>
                  </a:txBody>
                  <a:tcPr marL="0" marR="0" marT="0" marB="0"/>
                </a:tc>
                <a:tc>
                  <a:txBody>
                    <a:bodyPr/>
                    <a:lstStyle/>
                    <a:p>
                      <a:pPr marL="68580" marR="264795">
                        <a:lnSpc>
                          <a:spcPct val="103000"/>
                        </a:lnSpc>
                        <a:spcBef>
                          <a:spcPts val="550"/>
                        </a:spcBef>
                        <a:spcAft>
                          <a:spcPts val="0"/>
                        </a:spcAft>
                      </a:pPr>
                      <a:r>
                        <a:rPr lang="it-IT" sz="600" spc="-10">
                          <a:effectLst/>
                        </a:rPr>
                        <a:t>Aliquota</a:t>
                      </a:r>
                      <a:r>
                        <a:rPr lang="it-IT" sz="600" spc="-240">
                          <a:effectLst/>
                        </a:rPr>
                        <a:t> </a:t>
                      </a:r>
                      <a:r>
                        <a:rPr lang="it-IT" sz="600">
                          <a:effectLst/>
                        </a:rPr>
                        <a:t>daziaria</a:t>
                      </a:r>
                      <a:endParaRPr lang="it-IT" sz="800">
                        <a:effectLst/>
                        <a:latin typeface="Arial MT"/>
                        <a:ea typeface="Arial MT"/>
                        <a:cs typeface="Arial MT"/>
                      </a:endParaRPr>
                    </a:p>
                  </a:txBody>
                  <a:tcPr marL="0" marR="0" marT="0" marB="0"/>
                </a:tc>
                <a:extLst>
                  <a:ext uri="{0D108BD9-81ED-4DB2-BD59-A6C34878D82A}">
                    <a16:rowId xmlns:a16="http://schemas.microsoft.com/office/drawing/2014/main" xmlns="" val="4178695870"/>
                  </a:ext>
                </a:extLst>
              </a:tr>
              <a:tr h="501191">
                <a:tc>
                  <a:txBody>
                    <a:bodyPr/>
                    <a:lstStyle/>
                    <a:p>
                      <a:pPr marL="68580"/>
                      <a:r>
                        <a:rPr lang="it-IT" sz="700">
                          <a:effectLst/>
                        </a:rPr>
                        <a:t> </a:t>
                      </a:r>
                      <a:endParaRPr lang="it-IT" sz="800">
                        <a:effectLst/>
                      </a:endParaRPr>
                    </a:p>
                    <a:p>
                      <a:pPr marL="67945">
                        <a:spcBef>
                          <a:spcPts val="670"/>
                        </a:spcBef>
                        <a:spcAft>
                          <a:spcPts val="0"/>
                        </a:spcAft>
                      </a:pPr>
                      <a:r>
                        <a:rPr lang="it-IT" sz="600">
                          <a:effectLst/>
                        </a:rPr>
                        <a:t>8903</a:t>
                      </a:r>
                      <a:endParaRPr lang="it-IT" sz="800">
                        <a:effectLst/>
                        <a:latin typeface="Arial MT"/>
                        <a:ea typeface="Arial MT"/>
                        <a:cs typeface="Arial MT"/>
                      </a:endParaRPr>
                    </a:p>
                  </a:txBody>
                  <a:tcPr marL="0" marR="0" marT="0" marB="0"/>
                </a:tc>
                <a:tc gridSpan="2">
                  <a:txBody>
                    <a:bodyPr/>
                    <a:lstStyle/>
                    <a:p>
                      <a:pPr marL="68580">
                        <a:lnSpc>
                          <a:spcPct val="103000"/>
                        </a:lnSpc>
                        <a:spcBef>
                          <a:spcPts val="735"/>
                        </a:spcBef>
                      </a:pPr>
                      <a:r>
                        <a:rPr lang="it-IT" sz="600" spc="-15" dirty="0">
                          <a:effectLst/>
                        </a:rPr>
                        <a:t>Panfili </a:t>
                      </a:r>
                      <a:r>
                        <a:rPr lang="it-IT" sz="600" spc="-10" dirty="0">
                          <a:effectLst/>
                        </a:rPr>
                        <a:t>e altre navi e imbarcazioni da</a:t>
                      </a:r>
                      <a:r>
                        <a:rPr lang="it-IT" sz="600" spc="-5" dirty="0">
                          <a:effectLst/>
                        </a:rPr>
                        <a:t> </a:t>
                      </a:r>
                      <a:r>
                        <a:rPr lang="it-IT" sz="600" spc="-15" dirty="0">
                          <a:effectLst/>
                        </a:rPr>
                        <a:t>diporto</a:t>
                      </a:r>
                      <a:r>
                        <a:rPr lang="it-IT" sz="600" spc="-70" dirty="0">
                          <a:effectLst/>
                        </a:rPr>
                        <a:t> </a:t>
                      </a:r>
                      <a:r>
                        <a:rPr lang="it-IT" sz="600" spc="-10" dirty="0">
                          <a:effectLst/>
                        </a:rPr>
                        <a:t>o</a:t>
                      </a:r>
                      <a:r>
                        <a:rPr lang="it-IT" sz="600" spc="-30" dirty="0">
                          <a:effectLst/>
                        </a:rPr>
                        <a:t> </a:t>
                      </a:r>
                      <a:r>
                        <a:rPr lang="it-IT" sz="600" spc="-10" dirty="0">
                          <a:effectLst/>
                        </a:rPr>
                        <a:t>da</a:t>
                      </a:r>
                      <a:r>
                        <a:rPr lang="it-IT" sz="600" spc="-40" dirty="0">
                          <a:effectLst/>
                        </a:rPr>
                        <a:t> </a:t>
                      </a:r>
                      <a:r>
                        <a:rPr lang="it-IT" sz="600" spc="-10" dirty="0">
                          <a:effectLst/>
                        </a:rPr>
                        <a:t>sport;</a:t>
                      </a:r>
                      <a:r>
                        <a:rPr lang="it-IT" sz="600" spc="-55" dirty="0">
                          <a:effectLst/>
                        </a:rPr>
                        <a:t> </a:t>
                      </a:r>
                      <a:r>
                        <a:rPr lang="it-IT" sz="600" spc="-10" dirty="0">
                          <a:effectLst/>
                        </a:rPr>
                        <a:t>imbarcazioni</a:t>
                      </a:r>
                      <a:r>
                        <a:rPr lang="it-IT" sz="600" spc="-65" dirty="0">
                          <a:effectLst/>
                        </a:rPr>
                        <a:t> </a:t>
                      </a:r>
                      <a:r>
                        <a:rPr lang="it-IT" sz="600" spc="-10" dirty="0">
                          <a:effectLst/>
                        </a:rPr>
                        <a:t>a</a:t>
                      </a:r>
                      <a:r>
                        <a:rPr lang="it-IT" sz="600" spc="-30" dirty="0">
                          <a:effectLst/>
                        </a:rPr>
                        <a:t> </a:t>
                      </a:r>
                      <a:r>
                        <a:rPr lang="it-IT" sz="600" spc="-10" dirty="0">
                          <a:effectLst/>
                        </a:rPr>
                        <a:t>remi</a:t>
                      </a:r>
                      <a:r>
                        <a:rPr lang="it-IT" sz="600" spc="-45" dirty="0">
                          <a:effectLst/>
                        </a:rPr>
                        <a:t> </a:t>
                      </a:r>
                      <a:r>
                        <a:rPr lang="it-IT" sz="600" spc="-10" dirty="0">
                          <a:effectLst/>
                        </a:rPr>
                        <a:t>e</a:t>
                      </a:r>
                      <a:r>
                        <a:rPr lang="it-IT" sz="600" spc="-235" dirty="0">
                          <a:effectLst/>
                        </a:rPr>
                        <a:t> </a:t>
                      </a:r>
                      <a:r>
                        <a:rPr lang="it-IT" sz="600" dirty="0">
                          <a:effectLst/>
                        </a:rPr>
                        <a:t>canoe:</a:t>
                      </a:r>
                      <a:endParaRPr lang="it-IT" sz="800" dirty="0">
                        <a:effectLst/>
                        <a:latin typeface="Arial MT"/>
                        <a:ea typeface="Arial MT"/>
                        <a:cs typeface="Arial MT"/>
                      </a:endParaRPr>
                    </a:p>
                  </a:txBody>
                  <a:tcPr marL="0" marR="0" marT="0" marB="0"/>
                </a:tc>
                <a:tc hMerge="1">
                  <a:txBody>
                    <a:bodyPr/>
                    <a:lstStyle/>
                    <a:p>
                      <a:endParaRPr lang="it-IT"/>
                    </a:p>
                  </a:txBody>
                  <a:tcPr/>
                </a:tc>
                <a:extLst>
                  <a:ext uri="{0D108BD9-81ED-4DB2-BD59-A6C34878D82A}">
                    <a16:rowId xmlns:a16="http://schemas.microsoft.com/office/drawing/2014/main" xmlns="" val="4279907061"/>
                  </a:ext>
                </a:extLst>
              </a:tr>
              <a:tr h="163547">
                <a:tc>
                  <a:txBody>
                    <a:bodyPr/>
                    <a:lstStyle/>
                    <a:p>
                      <a:pPr marL="67945">
                        <a:spcBef>
                          <a:spcPts val="265"/>
                        </a:spcBef>
                        <a:spcAft>
                          <a:spcPts val="0"/>
                        </a:spcAft>
                      </a:pPr>
                      <a:r>
                        <a:rPr lang="it-IT" sz="600" spc="-10">
                          <a:effectLst/>
                        </a:rPr>
                        <a:t>8903</a:t>
                      </a:r>
                      <a:r>
                        <a:rPr lang="it-IT" sz="600" spc="-55">
                          <a:effectLst/>
                        </a:rPr>
                        <a:t> </a:t>
                      </a:r>
                      <a:r>
                        <a:rPr lang="it-IT" sz="600" spc="-10">
                          <a:effectLst/>
                        </a:rPr>
                        <a:t>10</a:t>
                      </a:r>
                      <a:endParaRPr lang="it-IT" sz="800">
                        <a:effectLst/>
                        <a:latin typeface="Arial MT"/>
                        <a:ea typeface="Arial MT"/>
                        <a:cs typeface="Arial MT"/>
                      </a:endParaRPr>
                    </a:p>
                  </a:txBody>
                  <a:tcPr marL="0" marR="0" marT="0" marB="0"/>
                </a:tc>
                <a:tc gridSpan="2">
                  <a:txBody>
                    <a:bodyPr/>
                    <a:lstStyle/>
                    <a:p>
                      <a:pPr marL="68580">
                        <a:spcBef>
                          <a:spcPts val="265"/>
                        </a:spcBef>
                      </a:pPr>
                      <a:r>
                        <a:rPr lang="it-IT" sz="600" spc="-15">
                          <a:effectLst/>
                        </a:rPr>
                        <a:t>Imbarcazioni</a:t>
                      </a:r>
                      <a:r>
                        <a:rPr lang="it-IT" sz="600" spc="-60">
                          <a:effectLst/>
                        </a:rPr>
                        <a:t> </a:t>
                      </a:r>
                      <a:r>
                        <a:rPr lang="it-IT" sz="600" spc="-15">
                          <a:effectLst/>
                        </a:rPr>
                        <a:t>pneumatiche:</a:t>
                      </a:r>
                      <a:endParaRPr lang="it-IT" sz="800">
                        <a:effectLst/>
                        <a:latin typeface="Arial MT"/>
                        <a:ea typeface="Arial MT"/>
                        <a:cs typeface="Arial MT"/>
                      </a:endParaRPr>
                    </a:p>
                  </a:txBody>
                  <a:tcPr marL="0" marR="0" marT="0" marB="0"/>
                </a:tc>
                <a:tc hMerge="1">
                  <a:txBody>
                    <a:bodyPr/>
                    <a:lstStyle/>
                    <a:p>
                      <a:endParaRPr lang="it-IT"/>
                    </a:p>
                  </a:txBody>
                  <a:tcPr/>
                </a:tc>
                <a:extLst>
                  <a:ext uri="{0D108BD9-81ED-4DB2-BD59-A6C34878D82A}">
                    <a16:rowId xmlns:a16="http://schemas.microsoft.com/office/drawing/2014/main" xmlns="" val="3895636543"/>
                  </a:ext>
                </a:extLst>
              </a:tr>
              <a:tr h="417308">
                <a:tc>
                  <a:txBody>
                    <a:bodyPr/>
                    <a:lstStyle/>
                    <a:p>
                      <a:pPr marL="68580">
                        <a:spcBef>
                          <a:spcPts val="30"/>
                        </a:spcBef>
                        <a:spcAft>
                          <a:spcPts val="0"/>
                        </a:spcAft>
                      </a:pPr>
                      <a:r>
                        <a:rPr lang="it-IT" sz="900">
                          <a:effectLst/>
                        </a:rPr>
                        <a:t> </a:t>
                      </a:r>
                      <a:endParaRPr lang="it-IT" sz="800">
                        <a:effectLst/>
                      </a:endParaRPr>
                    </a:p>
                    <a:p>
                      <a:pPr marL="67945"/>
                      <a:r>
                        <a:rPr lang="it-IT" sz="600" spc="-10">
                          <a:effectLst/>
                        </a:rPr>
                        <a:t>8903</a:t>
                      </a:r>
                      <a:r>
                        <a:rPr lang="it-IT" sz="600" spc="-55">
                          <a:effectLst/>
                        </a:rPr>
                        <a:t> </a:t>
                      </a:r>
                      <a:r>
                        <a:rPr lang="it-IT" sz="600" spc="-10">
                          <a:effectLst/>
                        </a:rPr>
                        <a:t>10</a:t>
                      </a:r>
                      <a:r>
                        <a:rPr lang="it-IT" sz="600" spc="-30">
                          <a:effectLst/>
                        </a:rPr>
                        <a:t> </a:t>
                      </a:r>
                      <a:r>
                        <a:rPr lang="it-IT" sz="600" spc="-5">
                          <a:effectLst/>
                        </a:rPr>
                        <a:t>10</a:t>
                      </a:r>
                      <a:endParaRPr lang="it-IT" sz="800">
                        <a:effectLst/>
                        <a:latin typeface="Arial MT"/>
                        <a:ea typeface="Arial MT"/>
                        <a:cs typeface="Arial MT"/>
                      </a:endParaRPr>
                    </a:p>
                  </a:txBody>
                  <a:tcPr marL="0" marR="0" marT="0" marB="0"/>
                </a:tc>
                <a:tc>
                  <a:txBody>
                    <a:bodyPr/>
                    <a:lstStyle/>
                    <a:p>
                      <a:pPr marL="68580">
                        <a:spcBef>
                          <a:spcPts val="10"/>
                        </a:spcBef>
                        <a:spcAft>
                          <a:spcPts val="0"/>
                        </a:spcAft>
                      </a:pPr>
                      <a:r>
                        <a:rPr lang="it-IT" sz="600">
                          <a:effectLst/>
                        </a:rPr>
                        <a:t> </a:t>
                      </a:r>
                      <a:endParaRPr lang="it-IT" sz="800">
                        <a:effectLst/>
                      </a:endParaRPr>
                    </a:p>
                    <a:p>
                      <a:pPr marL="68580" marR="101600">
                        <a:lnSpc>
                          <a:spcPct val="103000"/>
                        </a:lnSpc>
                      </a:pPr>
                      <a:r>
                        <a:rPr lang="it-IT" sz="600" spc="-15">
                          <a:effectLst/>
                        </a:rPr>
                        <a:t>di</a:t>
                      </a:r>
                      <a:r>
                        <a:rPr lang="it-IT" sz="600" spc="-45">
                          <a:effectLst/>
                        </a:rPr>
                        <a:t> </a:t>
                      </a:r>
                      <a:r>
                        <a:rPr lang="it-IT" sz="600" spc="-10">
                          <a:effectLst/>
                        </a:rPr>
                        <a:t>peso</a:t>
                      </a:r>
                      <a:r>
                        <a:rPr lang="it-IT" sz="600" spc="-55">
                          <a:effectLst/>
                        </a:rPr>
                        <a:t> </a:t>
                      </a:r>
                      <a:r>
                        <a:rPr lang="it-IT" sz="600" spc="-10">
                          <a:effectLst/>
                        </a:rPr>
                        <a:t>unitario</a:t>
                      </a:r>
                      <a:r>
                        <a:rPr lang="it-IT" sz="600" spc="-65">
                          <a:effectLst/>
                        </a:rPr>
                        <a:t> </a:t>
                      </a:r>
                      <a:r>
                        <a:rPr lang="it-IT" sz="600" spc="-10">
                          <a:effectLst/>
                        </a:rPr>
                        <a:t>inferiore</a:t>
                      </a:r>
                      <a:r>
                        <a:rPr lang="it-IT" sz="600" spc="-235">
                          <a:effectLst/>
                        </a:rPr>
                        <a:t> </a:t>
                      </a:r>
                      <a:r>
                        <a:rPr lang="it-IT" sz="600" spc="-10">
                          <a:effectLst/>
                        </a:rPr>
                        <a:t>o</a:t>
                      </a:r>
                      <a:r>
                        <a:rPr lang="it-IT" sz="600" spc="-35">
                          <a:effectLst/>
                        </a:rPr>
                        <a:t> </a:t>
                      </a:r>
                      <a:r>
                        <a:rPr lang="it-IT" sz="600" spc="-10">
                          <a:effectLst/>
                        </a:rPr>
                        <a:t>uguale</a:t>
                      </a:r>
                      <a:r>
                        <a:rPr lang="it-IT" sz="600" spc="-70">
                          <a:effectLst/>
                        </a:rPr>
                        <a:t> </a:t>
                      </a:r>
                      <a:r>
                        <a:rPr lang="it-IT" sz="600" spc="-5">
                          <a:effectLst/>
                        </a:rPr>
                        <a:t>a</a:t>
                      </a:r>
                      <a:r>
                        <a:rPr lang="it-IT" sz="600" spc="-35">
                          <a:effectLst/>
                        </a:rPr>
                        <a:t> </a:t>
                      </a:r>
                      <a:r>
                        <a:rPr lang="it-IT" sz="600" spc="-5">
                          <a:effectLst/>
                        </a:rPr>
                        <a:t>100</a:t>
                      </a:r>
                      <a:r>
                        <a:rPr lang="it-IT" sz="600" spc="-45">
                          <a:effectLst/>
                        </a:rPr>
                        <a:t> </a:t>
                      </a:r>
                      <a:r>
                        <a:rPr lang="it-IT" sz="600" spc="-5">
                          <a:effectLst/>
                        </a:rPr>
                        <a:t>kg</a:t>
                      </a:r>
                      <a:endParaRPr lang="it-IT" sz="800">
                        <a:effectLst/>
                        <a:latin typeface="Arial MT"/>
                        <a:ea typeface="Arial MT"/>
                        <a:cs typeface="Arial MT"/>
                      </a:endParaRPr>
                    </a:p>
                  </a:txBody>
                  <a:tcPr marL="0" marR="0" marT="0" marB="0"/>
                </a:tc>
                <a:tc>
                  <a:txBody>
                    <a:bodyPr/>
                    <a:lstStyle/>
                    <a:p>
                      <a:pPr marL="68580">
                        <a:spcBef>
                          <a:spcPts val="30"/>
                        </a:spcBef>
                        <a:spcAft>
                          <a:spcPts val="0"/>
                        </a:spcAft>
                      </a:pPr>
                      <a:r>
                        <a:rPr lang="it-IT" sz="900">
                          <a:effectLst/>
                        </a:rPr>
                        <a:t> </a:t>
                      </a:r>
                      <a:endParaRPr lang="it-IT" sz="800">
                        <a:effectLst/>
                      </a:endParaRPr>
                    </a:p>
                    <a:p>
                      <a:pPr marL="68580"/>
                      <a:r>
                        <a:rPr lang="it-IT" sz="600">
                          <a:effectLst/>
                        </a:rPr>
                        <a:t>2,7%</a:t>
                      </a:r>
                      <a:endParaRPr lang="it-IT" sz="800">
                        <a:effectLst/>
                        <a:latin typeface="Arial MT"/>
                        <a:ea typeface="Arial MT"/>
                        <a:cs typeface="Arial MT"/>
                      </a:endParaRPr>
                    </a:p>
                  </a:txBody>
                  <a:tcPr marL="0" marR="0" marT="0" marB="0"/>
                </a:tc>
                <a:extLst>
                  <a:ext uri="{0D108BD9-81ED-4DB2-BD59-A6C34878D82A}">
                    <a16:rowId xmlns:a16="http://schemas.microsoft.com/office/drawing/2014/main" xmlns="" val="703740004"/>
                  </a:ext>
                </a:extLst>
              </a:tr>
              <a:tr h="268533">
                <a:tc>
                  <a:txBody>
                    <a:bodyPr/>
                    <a:lstStyle/>
                    <a:p>
                      <a:pPr marL="67945">
                        <a:spcBef>
                          <a:spcPts val="765"/>
                        </a:spcBef>
                        <a:spcAft>
                          <a:spcPts val="0"/>
                        </a:spcAft>
                      </a:pPr>
                      <a:r>
                        <a:rPr lang="it-IT" sz="600" spc="-10">
                          <a:effectLst/>
                        </a:rPr>
                        <a:t>8903</a:t>
                      </a:r>
                      <a:r>
                        <a:rPr lang="it-IT" sz="600" spc="-55">
                          <a:effectLst/>
                        </a:rPr>
                        <a:t> </a:t>
                      </a:r>
                      <a:r>
                        <a:rPr lang="it-IT" sz="600" spc="-10">
                          <a:effectLst/>
                        </a:rPr>
                        <a:t>10</a:t>
                      </a:r>
                      <a:r>
                        <a:rPr lang="it-IT" sz="600" spc="-30">
                          <a:effectLst/>
                        </a:rPr>
                        <a:t> </a:t>
                      </a:r>
                      <a:r>
                        <a:rPr lang="it-IT" sz="600" spc="-5">
                          <a:effectLst/>
                        </a:rPr>
                        <a:t>90</a:t>
                      </a:r>
                      <a:endParaRPr lang="it-IT" sz="800">
                        <a:effectLst/>
                        <a:latin typeface="Arial MT"/>
                        <a:ea typeface="Arial MT"/>
                        <a:cs typeface="Arial MT"/>
                      </a:endParaRPr>
                    </a:p>
                  </a:txBody>
                  <a:tcPr marL="0" marR="0" marT="0" marB="0"/>
                </a:tc>
                <a:tc>
                  <a:txBody>
                    <a:bodyPr/>
                    <a:lstStyle/>
                    <a:p>
                      <a:pPr marL="68580">
                        <a:spcBef>
                          <a:spcPts val="765"/>
                        </a:spcBef>
                      </a:pPr>
                      <a:r>
                        <a:rPr lang="it-IT" sz="600">
                          <a:effectLst/>
                        </a:rPr>
                        <a:t>Altre</a:t>
                      </a:r>
                      <a:endParaRPr lang="it-IT" sz="800">
                        <a:effectLst/>
                        <a:latin typeface="Arial MT"/>
                        <a:ea typeface="Arial MT"/>
                        <a:cs typeface="Arial MT"/>
                      </a:endParaRPr>
                    </a:p>
                  </a:txBody>
                  <a:tcPr marL="0" marR="0" marT="0" marB="0"/>
                </a:tc>
                <a:tc>
                  <a:txBody>
                    <a:bodyPr/>
                    <a:lstStyle/>
                    <a:p>
                      <a:pPr marL="68580">
                        <a:spcBef>
                          <a:spcPts val="765"/>
                        </a:spcBef>
                      </a:pPr>
                      <a:r>
                        <a:rPr lang="it-IT" sz="600">
                          <a:effectLst/>
                        </a:rPr>
                        <a:t>1,7%</a:t>
                      </a:r>
                      <a:endParaRPr lang="it-IT" sz="800">
                        <a:effectLst/>
                        <a:latin typeface="Arial MT"/>
                        <a:ea typeface="Arial MT"/>
                        <a:cs typeface="Arial MT"/>
                      </a:endParaRPr>
                    </a:p>
                  </a:txBody>
                  <a:tcPr marL="0" marR="0" marT="0" marB="0"/>
                </a:tc>
                <a:extLst>
                  <a:ext uri="{0D108BD9-81ED-4DB2-BD59-A6C34878D82A}">
                    <a16:rowId xmlns:a16="http://schemas.microsoft.com/office/drawing/2014/main" xmlns="" val="3926933714"/>
                  </a:ext>
                </a:extLst>
              </a:tr>
              <a:tr h="337646">
                <a:tc>
                  <a:txBody>
                    <a:bodyPr/>
                    <a:lstStyle/>
                    <a:p>
                      <a:pPr marL="68580"/>
                      <a:r>
                        <a:rPr lang="it-IT" sz="700">
                          <a:effectLst/>
                        </a:rPr>
                        <a:t> </a:t>
                      </a:r>
                      <a:endParaRPr lang="it-IT" sz="800">
                        <a:effectLst/>
                      </a:endParaRPr>
                    </a:p>
                    <a:p>
                      <a:pPr marL="67945"/>
                      <a:r>
                        <a:rPr lang="it-IT" sz="600" spc="-10">
                          <a:effectLst/>
                        </a:rPr>
                        <a:t>8903</a:t>
                      </a:r>
                      <a:r>
                        <a:rPr lang="it-IT" sz="600" spc="-55">
                          <a:effectLst/>
                        </a:rPr>
                        <a:t> </a:t>
                      </a:r>
                      <a:r>
                        <a:rPr lang="it-IT" sz="600" spc="-10">
                          <a:effectLst/>
                        </a:rPr>
                        <a:t>91</a:t>
                      </a:r>
                      <a:endParaRPr lang="it-IT" sz="800">
                        <a:effectLst/>
                        <a:latin typeface="Arial MT"/>
                        <a:ea typeface="Arial MT"/>
                        <a:cs typeface="Arial MT"/>
                      </a:endParaRPr>
                    </a:p>
                  </a:txBody>
                  <a:tcPr marL="0" marR="0" marT="0" marB="0"/>
                </a:tc>
                <a:tc gridSpan="2">
                  <a:txBody>
                    <a:bodyPr/>
                    <a:lstStyle/>
                    <a:p>
                      <a:pPr marL="68580">
                        <a:lnSpc>
                          <a:spcPct val="103000"/>
                        </a:lnSpc>
                        <a:spcBef>
                          <a:spcPts val="550"/>
                        </a:spcBef>
                      </a:pPr>
                      <a:r>
                        <a:rPr lang="it-IT" sz="600" spc="-15" dirty="0">
                          <a:effectLst/>
                        </a:rPr>
                        <a:t>Imbarcazioni</a:t>
                      </a:r>
                      <a:r>
                        <a:rPr lang="it-IT" sz="600" spc="-65" dirty="0">
                          <a:effectLst/>
                        </a:rPr>
                        <a:t> </a:t>
                      </a:r>
                      <a:r>
                        <a:rPr lang="it-IT" sz="600" spc="-10" dirty="0">
                          <a:effectLst/>
                        </a:rPr>
                        <a:t>a</a:t>
                      </a:r>
                      <a:r>
                        <a:rPr lang="it-IT" sz="600" spc="-25" dirty="0">
                          <a:effectLst/>
                        </a:rPr>
                        <a:t> </a:t>
                      </a:r>
                      <a:r>
                        <a:rPr lang="it-IT" sz="600" spc="-10" dirty="0">
                          <a:effectLst/>
                        </a:rPr>
                        <a:t>vela</a:t>
                      </a:r>
                      <a:r>
                        <a:rPr lang="it-IT" sz="600" spc="-35" dirty="0">
                          <a:effectLst/>
                        </a:rPr>
                        <a:t> </a:t>
                      </a:r>
                      <a:r>
                        <a:rPr lang="it-IT" sz="600" spc="-10" dirty="0">
                          <a:effectLst/>
                        </a:rPr>
                        <a:t>anche</a:t>
                      </a:r>
                      <a:r>
                        <a:rPr lang="it-IT" sz="600" spc="-65" dirty="0">
                          <a:effectLst/>
                        </a:rPr>
                        <a:t> </a:t>
                      </a:r>
                      <a:r>
                        <a:rPr lang="it-IT" sz="600" spc="-10" dirty="0">
                          <a:effectLst/>
                        </a:rPr>
                        <a:t>con</a:t>
                      </a:r>
                      <a:r>
                        <a:rPr lang="it-IT" sz="600" spc="-35" dirty="0">
                          <a:effectLst/>
                        </a:rPr>
                        <a:t> </a:t>
                      </a:r>
                      <a:r>
                        <a:rPr lang="it-IT" sz="600" spc="-10" dirty="0">
                          <a:effectLst/>
                        </a:rPr>
                        <a:t>motore</a:t>
                      </a:r>
                      <a:r>
                        <a:rPr lang="it-IT" sz="600" spc="-235" dirty="0">
                          <a:effectLst/>
                        </a:rPr>
                        <a:t> </a:t>
                      </a:r>
                      <a:r>
                        <a:rPr lang="it-IT" sz="600" dirty="0">
                          <a:effectLst/>
                        </a:rPr>
                        <a:t>ausiliario:</a:t>
                      </a:r>
                      <a:endParaRPr lang="it-IT" sz="800" dirty="0">
                        <a:effectLst/>
                        <a:latin typeface="Arial MT"/>
                        <a:ea typeface="Arial MT"/>
                        <a:cs typeface="Arial MT"/>
                      </a:endParaRPr>
                    </a:p>
                  </a:txBody>
                  <a:tcPr marL="0" marR="0" marT="0" marB="0"/>
                </a:tc>
                <a:tc hMerge="1">
                  <a:txBody>
                    <a:bodyPr/>
                    <a:lstStyle/>
                    <a:p>
                      <a:endParaRPr lang="it-IT"/>
                    </a:p>
                  </a:txBody>
                  <a:tcPr/>
                </a:tc>
                <a:extLst>
                  <a:ext uri="{0D108BD9-81ED-4DB2-BD59-A6C34878D82A}">
                    <a16:rowId xmlns:a16="http://schemas.microsoft.com/office/drawing/2014/main" xmlns="" val="3821764041"/>
                  </a:ext>
                </a:extLst>
              </a:tr>
              <a:tr h="337646">
                <a:tc>
                  <a:txBody>
                    <a:bodyPr/>
                    <a:lstStyle/>
                    <a:p>
                      <a:pPr marL="68580"/>
                      <a:r>
                        <a:rPr lang="it-IT" sz="700">
                          <a:effectLst/>
                        </a:rPr>
                        <a:t> </a:t>
                      </a:r>
                      <a:endParaRPr lang="it-IT" sz="800">
                        <a:effectLst/>
                      </a:endParaRPr>
                    </a:p>
                    <a:p>
                      <a:pPr marL="67945"/>
                      <a:r>
                        <a:rPr lang="it-IT" sz="600" spc="-10">
                          <a:effectLst/>
                        </a:rPr>
                        <a:t>8903</a:t>
                      </a:r>
                      <a:r>
                        <a:rPr lang="it-IT" sz="600" spc="-55">
                          <a:effectLst/>
                        </a:rPr>
                        <a:t> </a:t>
                      </a:r>
                      <a:r>
                        <a:rPr lang="it-IT" sz="600" spc="-10">
                          <a:effectLst/>
                        </a:rPr>
                        <a:t>91</a:t>
                      </a:r>
                      <a:r>
                        <a:rPr lang="it-IT" sz="600" spc="-30">
                          <a:effectLst/>
                        </a:rPr>
                        <a:t> </a:t>
                      </a:r>
                      <a:r>
                        <a:rPr lang="it-IT" sz="600" spc="-5">
                          <a:effectLst/>
                        </a:rPr>
                        <a:t>10</a:t>
                      </a:r>
                      <a:endParaRPr lang="it-IT" sz="800">
                        <a:effectLst/>
                        <a:latin typeface="Arial MT"/>
                        <a:ea typeface="Arial MT"/>
                        <a:cs typeface="Arial MT"/>
                      </a:endParaRPr>
                    </a:p>
                  </a:txBody>
                  <a:tcPr marL="0" marR="0" marT="0" marB="0"/>
                </a:tc>
                <a:tc>
                  <a:txBody>
                    <a:bodyPr/>
                    <a:lstStyle/>
                    <a:p>
                      <a:pPr marL="68580" marR="377190">
                        <a:lnSpc>
                          <a:spcPct val="103000"/>
                        </a:lnSpc>
                        <a:spcBef>
                          <a:spcPts val="550"/>
                        </a:spcBef>
                        <a:spcAft>
                          <a:spcPts val="0"/>
                        </a:spcAft>
                      </a:pPr>
                      <a:r>
                        <a:rPr lang="it-IT" sz="600" spc="-15">
                          <a:effectLst/>
                        </a:rPr>
                        <a:t>per</a:t>
                      </a:r>
                      <a:r>
                        <a:rPr lang="it-IT" sz="600" spc="-50">
                          <a:effectLst/>
                        </a:rPr>
                        <a:t> </a:t>
                      </a:r>
                      <a:r>
                        <a:rPr lang="it-IT" sz="600" spc="-15">
                          <a:effectLst/>
                        </a:rPr>
                        <a:t>la</a:t>
                      </a:r>
                      <a:r>
                        <a:rPr lang="it-IT" sz="600" spc="-35">
                          <a:effectLst/>
                        </a:rPr>
                        <a:t> </a:t>
                      </a:r>
                      <a:r>
                        <a:rPr lang="it-IT" sz="600" spc="-10">
                          <a:effectLst/>
                        </a:rPr>
                        <a:t>navigazione</a:t>
                      </a:r>
                      <a:r>
                        <a:rPr lang="it-IT" sz="600" spc="-235">
                          <a:effectLst/>
                        </a:rPr>
                        <a:t> </a:t>
                      </a:r>
                      <a:r>
                        <a:rPr lang="it-IT" sz="600">
                          <a:effectLst/>
                        </a:rPr>
                        <a:t>marittima</a:t>
                      </a:r>
                      <a:endParaRPr lang="it-IT" sz="800">
                        <a:effectLst/>
                        <a:latin typeface="Arial MT"/>
                        <a:ea typeface="Arial MT"/>
                        <a:cs typeface="Arial MT"/>
                      </a:endParaRPr>
                    </a:p>
                  </a:txBody>
                  <a:tcPr marL="0" marR="0" marT="0" marB="0"/>
                </a:tc>
                <a:tc>
                  <a:txBody>
                    <a:bodyPr/>
                    <a:lstStyle/>
                    <a:p>
                      <a:pPr marL="68580"/>
                      <a:r>
                        <a:rPr lang="it-IT" sz="700">
                          <a:effectLst/>
                        </a:rPr>
                        <a:t> </a:t>
                      </a:r>
                      <a:endParaRPr lang="it-IT" sz="800">
                        <a:effectLst/>
                      </a:endParaRPr>
                    </a:p>
                    <a:p>
                      <a:pPr marL="68580"/>
                      <a:r>
                        <a:rPr lang="it-IT" sz="600">
                          <a:effectLst/>
                        </a:rPr>
                        <a:t>esenzione</a:t>
                      </a:r>
                      <a:endParaRPr lang="it-IT" sz="800">
                        <a:effectLst/>
                        <a:latin typeface="Arial MT"/>
                        <a:ea typeface="Arial MT"/>
                        <a:cs typeface="Arial MT"/>
                      </a:endParaRPr>
                    </a:p>
                  </a:txBody>
                  <a:tcPr marL="0" marR="0" marT="0" marB="0"/>
                </a:tc>
                <a:extLst>
                  <a:ext uri="{0D108BD9-81ED-4DB2-BD59-A6C34878D82A}">
                    <a16:rowId xmlns:a16="http://schemas.microsoft.com/office/drawing/2014/main" xmlns="" val="1807757740"/>
                  </a:ext>
                </a:extLst>
              </a:tr>
              <a:tr h="268533">
                <a:tc>
                  <a:txBody>
                    <a:bodyPr/>
                    <a:lstStyle/>
                    <a:p>
                      <a:pPr marL="67945">
                        <a:spcBef>
                          <a:spcPts val="765"/>
                        </a:spcBef>
                        <a:spcAft>
                          <a:spcPts val="0"/>
                        </a:spcAft>
                      </a:pPr>
                      <a:r>
                        <a:rPr lang="it-IT" sz="600" spc="-10">
                          <a:effectLst/>
                        </a:rPr>
                        <a:t>8903</a:t>
                      </a:r>
                      <a:r>
                        <a:rPr lang="it-IT" sz="600" spc="-55">
                          <a:effectLst/>
                        </a:rPr>
                        <a:t> </a:t>
                      </a:r>
                      <a:r>
                        <a:rPr lang="it-IT" sz="600" spc="-10">
                          <a:effectLst/>
                        </a:rPr>
                        <a:t>91</a:t>
                      </a:r>
                      <a:r>
                        <a:rPr lang="it-IT" sz="600" spc="-30">
                          <a:effectLst/>
                        </a:rPr>
                        <a:t> </a:t>
                      </a:r>
                      <a:r>
                        <a:rPr lang="it-IT" sz="600" spc="-5">
                          <a:effectLst/>
                        </a:rPr>
                        <a:t>90</a:t>
                      </a:r>
                      <a:endParaRPr lang="it-IT" sz="800">
                        <a:effectLst/>
                        <a:latin typeface="Arial MT"/>
                        <a:ea typeface="Arial MT"/>
                        <a:cs typeface="Arial MT"/>
                      </a:endParaRPr>
                    </a:p>
                  </a:txBody>
                  <a:tcPr marL="0" marR="0" marT="0" marB="0"/>
                </a:tc>
                <a:tc>
                  <a:txBody>
                    <a:bodyPr/>
                    <a:lstStyle/>
                    <a:p>
                      <a:pPr marL="68580">
                        <a:spcBef>
                          <a:spcPts val="765"/>
                        </a:spcBef>
                      </a:pPr>
                      <a:r>
                        <a:rPr lang="it-IT" sz="600">
                          <a:effectLst/>
                        </a:rPr>
                        <a:t>Altre</a:t>
                      </a:r>
                      <a:endParaRPr lang="it-IT" sz="800">
                        <a:effectLst/>
                        <a:latin typeface="Arial MT"/>
                        <a:ea typeface="Arial MT"/>
                        <a:cs typeface="Arial MT"/>
                      </a:endParaRPr>
                    </a:p>
                  </a:txBody>
                  <a:tcPr marL="0" marR="0" marT="0" marB="0"/>
                </a:tc>
                <a:tc>
                  <a:txBody>
                    <a:bodyPr/>
                    <a:lstStyle/>
                    <a:p>
                      <a:pPr marL="68580">
                        <a:spcBef>
                          <a:spcPts val="765"/>
                        </a:spcBef>
                      </a:pPr>
                      <a:r>
                        <a:rPr lang="it-IT" sz="600" dirty="0">
                          <a:effectLst/>
                        </a:rPr>
                        <a:t>1,7%</a:t>
                      </a:r>
                      <a:endParaRPr lang="it-IT" sz="800" dirty="0">
                        <a:effectLst/>
                        <a:latin typeface="Arial MT"/>
                        <a:ea typeface="Arial MT"/>
                        <a:cs typeface="Arial MT"/>
                      </a:endParaRPr>
                    </a:p>
                  </a:txBody>
                  <a:tcPr marL="0" marR="0" marT="0" marB="0"/>
                </a:tc>
                <a:extLst>
                  <a:ext uri="{0D108BD9-81ED-4DB2-BD59-A6C34878D82A}">
                    <a16:rowId xmlns:a16="http://schemas.microsoft.com/office/drawing/2014/main" xmlns="" val="1339573177"/>
                  </a:ext>
                </a:extLst>
              </a:tr>
              <a:tr h="337646">
                <a:tc>
                  <a:txBody>
                    <a:bodyPr/>
                    <a:lstStyle/>
                    <a:p>
                      <a:pPr marL="68580"/>
                      <a:r>
                        <a:rPr lang="it-IT" sz="700">
                          <a:effectLst/>
                        </a:rPr>
                        <a:t> </a:t>
                      </a:r>
                      <a:endParaRPr lang="it-IT" sz="800">
                        <a:effectLst/>
                      </a:endParaRPr>
                    </a:p>
                    <a:p>
                      <a:pPr marL="67945"/>
                      <a:r>
                        <a:rPr lang="it-IT" sz="600" spc="-10">
                          <a:effectLst/>
                        </a:rPr>
                        <a:t>8903</a:t>
                      </a:r>
                      <a:r>
                        <a:rPr lang="it-IT" sz="600" spc="-55">
                          <a:effectLst/>
                        </a:rPr>
                        <a:t> </a:t>
                      </a:r>
                      <a:r>
                        <a:rPr lang="it-IT" sz="600" spc="-10">
                          <a:effectLst/>
                        </a:rPr>
                        <a:t>92</a:t>
                      </a:r>
                      <a:endParaRPr lang="it-IT" sz="800">
                        <a:effectLst/>
                        <a:latin typeface="Arial MT"/>
                        <a:ea typeface="Arial MT"/>
                        <a:cs typeface="Arial MT"/>
                      </a:endParaRPr>
                    </a:p>
                  </a:txBody>
                  <a:tcPr marL="0" marR="0" marT="0" marB="0"/>
                </a:tc>
                <a:tc gridSpan="2">
                  <a:txBody>
                    <a:bodyPr/>
                    <a:lstStyle/>
                    <a:p>
                      <a:pPr marL="68580">
                        <a:lnSpc>
                          <a:spcPct val="103000"/>
                        </a:lnSpc>
                        <a:spcBef>
                          <a:spcPts val="550"/>
                        </a:spcBef>
                      </a:pPr>
                      <a:r>
                        <a:rPr lang="it-IT" sz="600" spc="-15">
                          <a:effectLst/>
                        </a:rPr>
                        <a:t>Imbarcazioni</a:t>
                      </a:r>
                      <a:r>
                        <a:rPr lang="it-IT" sz="600" spc="-70">
                          <a:effectLst/>
                        </a:rPr>
                        <a:t> </a:t>
                      </a:r>
                      <a:r>
                        <a:rPr lang="it-IT" sz="600" spc="-10">
                          <a:effectLst/>
                        </a:rPr>
                        <a:t>a</a:t>
                      </a:r>
                      <a:r>
                        <a:rPr lang="it-IT" sz="600" spc="-35">
                          <a:effectLst/>
                        </a:rPr>
                        <a:t> </a:t>
                      </a:r>
                      <a:r>
                        <a:rPr lang="it-IT" sz="600" spc="-10">
                          <a:effectLst/>
                        </a:rPr>
                        <a:t>motore,</a:t>
                      </a:r>
                      <a:r>
                        <a:rPr lang="it-IT" sz="600" spc="-55">
                          <a:effectLst/>
                        </a:rPr>
                        <a:t> </a:t>
                      </a:r>
                      <a:r>
                        <a:rPr lang="it-IT" sz="600" spc="-10">
                          <a:effectLst/>
                        </a:rPr>
                        <a:t>diverse</a:t>
                      </a:r>
                      <a:r>
                        <a:rPr lang="it-IT" sz="600" spc="-70">
                          <a:effectLst/>
                        </a:rPr>
                        <a:t> </a:t>
                      </a:r>
                      <a:r>
                        <a:rPr lang="it-IT" sz="600" spc="-10">
                          <a:effectLst/>
                        </a:rPr>
                        <a:t>dai</a:t>
                      </a:r>
                      <a:r>
                        <a:rPr lang="it-IT" sz="600" spc="-235">
                          <a:effectLst/>
                        </a:rPr>
                        <a:t> </a:t>
                      </a:r>
                      <a:r>
                        <a:rPr lang="it-IT" sz="600">
                          <a:effectLst/>
                        </a:rPr>
                        <a:t>fuoribordo:</a:t>
                      </a:r>
                      <a:endParaRPr lang="it-IT" sz="800">
                        <a:effectLst/>
                        <a:latin typeface="Arial MT"/>
                        <a:ea typeface="Arial MT"/>
                        <a:cs typeface="Arial MT"/>
                      </a:endParaRPr>
                    </a:p>
                  </a:txBody>
                  <a:tcPr marL="0" marR="0" marT="0" marB="0"/>
                </a:tc>
                <a:tc hMerge="1">
                  <a:txBody>
                    <a:bodyPr/>
                    <a:lstStyle/>
                    <a:p>
                      <a:endParaRPr lang="it-IT"/>
                    </a:p>
                  </a:txBody>
                  <a:tcPr/>
                </a:tc>
                <a:extLst>
                  <a:ext uri="{0D108BD9-81ED-4DB2-BD59-A6C34878D82A}">
                    <a16:rowId xmlns:a16="http://schemas.microsoft.com/office/drawing/2014/main" xmlns="" val="2445325392"/>
                  </a:ext>
                </a:extLst>
              </a:tr>
              <a:tr h="337646">
                <a:tc>
                  <a:txBody>
                    <a:bodyPr/>
                    <a:lstStyle/>
                    <a:p>
                      <a:pPr marL="68580">
                        <a:spcBef>
                          <a:spcPts val="55"/>
                        </a:spcBef>
                        <a:spcAft>
                          <a:spcPts val="0"/>
                        </a:spcAft>
                      </a:pPr>
                      <a:r>
                        <a:rPr lang="it-IT" sz="600">
                          <a:effectLst/>
                        </a:rPr>
                        <a:t> </a:t>
                      </a:r>
                      <a:endParaRPr lang="it-IT" sz="800">
                        <a:effectLst/>
                      </a:endParaRPr>
                    </a:p>
                    <a:p>
                      <a:pPr marL="67945"/>
                      <a:r>
                        <a:rPr lang="it-IT" sz="600" spc="-10">
                          <a:effectLst/>
                        </a:rPr>
                        <a:t>8903</a:t>
                      </a:r>
                      <a:r>
                        <a:rPr lang="it-IT" sz="600" spc="-55">
                          <a:effectLst/>
                        </a:rPr>
                        <a:t> </a:t>
                      </a:r>
                      <a:r>
                        <a:rPr lang="it-IT" sz="600" spc="-10">
                          <a:effectLst/>
                        </a:rPr>
                        <a:t>92</a:t>
                      </a:r>
                      <a:r>
                        <a:rPr lang="it-IT" sz="600" spc="-30">
                          <a:effectLst/>
                        </a:rPr>
                        <a:t> </a:t>
                      </a:r>
                      <a:r>
                        <a:rPr lang="it-IT" sz="600" spc="-5">
                          <a:effectLst/>
                        </a:rPr>
                        <a:t>10</a:t>
                      </a:r>
                      <a:endParaRPr lang="it-IT" sz="800">
                        <a:effectLst/>
                        <a:latin typeface="Arial MT"/>
                        <a:ea typeface="Arial MT"/>
                        <a:cs typeface="Arial MT"/>
                      </a:endParaRPr>
                    </a:p>
                  </a:txBody>
                  <a:tcPr marL="0" marR="0" marT="0" marB="0"/>
                </a:tc>
                <a:tc>
                  <a:txBody>
                    <a:bodyPr/>
                    <a:lstStyle/>
                    <a:p>
                      <a:pPr marL="68580" marR="377190">
                        <a:lnSpc>
                          <a:spcPct val="103000"/>
                        </a:lnSpc>
                        <a:spcBef>
                          <a:spcPts val="550"/>
                        </a:spcBef>
                        <a:spcAft>
                          <a:spcPts val="0"/>
                        </a:spcAft>
                      </a:pPr>
                      <a:r>
                        <a:rPr lang="it-IT" sz="600" spc="-15">
                          <a:effectLst/>
                        </a:rPr>
                        <a:t>per</a:t>
                      </a:r>
                      <a:r>
                        <a:rPr lang="it-IT" sz="600" spc="-50">
                          <a:effectLst/>
                        </a:rPr>
                        <a:t> </a:t>
                      </a:r>
                      <a:r>
                        <a:rPr lang="it-IT" sz="600" spc="-15">
                          <a:effectLst/>
                        </a:rPr>
                        <a:t>la</a:t>
                      </a:r>
                      <a:r>
                        <a:rPr lang="it-IT" sz="600" spc="-35">
                          <a:effectLst/>
                        </a:rPr>
                        <a:t> </a:t>
                      </a:r>
                      <a:r>
                        <a:rPr lang="it-IT" sz="600" spc="-10">
                          <a:effectLst/>
                        </a:rPr>
                        <a:t>navigazione</a:t>
                      </a:r>
                      <a:r>
                        <a:rPr lang="it-IT" sz="600" spc="-235">
                          <a:effectLst/>
                        </a:rPr>
                        <a:t> </a:t>
                      </a:r>
                      <a:r>
                        <a:rPr lang="it-IT" sz="600">
                          <a:effectLst/>
                        </a:rPr>
                        <a:t>marittima</a:t>
                      </a:r>
                      <a:endParaRPr lang="it-IT" sz="800">
                        <a:effectLst/>
                        <a:latin typeface="Arial MT"/>
                        <a:ea typeface="Arial MT"/>
                        <a:cs typeface="Arial MT"/>
                      </a:endParaRPr>
                    </a:p>
                  </a:txBody>
                  <a:tcPr marL="0" marR="0" marT="0" marB="0"/>
                </a:tc>
                <a:tc>
                  <a:txBody>
                    <a:bodyPr/>
                    <a:lstStyle/>
                    <a:p>
                      <a:pPr marL="68580">
                        <a:spcBef>
                          <a:spcPts val="55"/>
                        </a:spcBef>
                        <a:spcAft>
                          <a:spcPts val="0"/>
                        </a:spcAft>
                      </a:pPr>
                      <a:r>
                        <a:rPr lang="it-IT" sz="600">
                          <a:effectLst/>
                        </a:rPr>
                        <a:t> </a:t>
                      </a:r>
                      <a:endParaRPr lang="it-IT" sz="800">
                        <a:effectLst/>
                      </a:endParaRPr>
                    </a:p>
                    <a:p>
                      <a:pPr marL="68580"/>
                      <a:r>
                        <a:rPr lang="it-IT" sz="600">
                          <a:effectLst/>
                        </a:rPr>
                        <a:t>esenzione</a:t>
                      </a:r>
                      <a:endParaRPr lang="it-IT" sz="800">
                        <a:effectLst/>
                        <a:latin typeface="Arial MT"/>
                        <a:ea typeface="Arial MT"/>
                        <a:cs typeface="Arial MT"/>
                      </a:endParaRPr>
                    </a:p>
                  </a:txBody>
                  <a:tcPr marL="0" marR="0" marT="0" marB="0"/>
                </a:tc>
                <a:extLst>
                  <a:ext uri="{0D108BD9-81ED-4DB2-BD59-A6C34878D82A}">
                    <a16:rowId xmlns:a16="http://schemas.microsoft.com/office/drawing/2014/main" xmlns="" val="1009831099"/>
                  </a:ext>
                </a:extLst>
              </a:tr>
              <a:tr h="417308">
                <a:tc>
                  <a:txBody>
                    <a:bodyPr/>
                    <a:lstStyle/>
                    <a:p>
                      <a:pPr marL="68580">
                        <a:spcBef>
                          <a:spcPts val="30"/>
                        </a:spcBef>
                        <a:spcAft>
                          <a:spcPts val="0"/>
                        </a:spcAft>
                      </a:pPr>
                      <a:r>
                        <a:rPr lang="it-IT" sz="900">
                          <a:effectLst/>
                        </a:rPr>
                        <a:t> </a:t>
                      </a:r>
                      <a:endParaRPr lang="it-IT" sz="800">
                        <a:effectLst/>
                      </a:endParaRPr>
                    </a:p>
                    <a:p>
                      <a:pPr marL="67945"/>
                      <a:r>
                        <a:rPr lang="it-IT" sz="600" spc="-10">
                          <a:effectLst/>
                        </a:rPr>
                        <a:t>8903</a:t>
                      </a:r>
                      <a:r>
                        <a:rPr lang="it-IT" sz="600" spc="-55">
                          <a:effectLst/>
                        </a:rPr>
                        <a:t> </a:t>
                      </a:r>
                      <a:r>
                        <a:rPr lang="it-IT" sz="600" spc="-10">
                          <a:effectLst/>
                        </a:rPr>
                        <a:t>92</a:t>
                      </a:r>
                      <a:r>
                        <a:rPr lang="it-IT" sz="600" spc="-30">
                          <a:effectLst/>
                        </a:rPr>
                        <a:t> </a:t>
                      </a:r>
                      <a:r>
                        <a:rPr lang="it-IT" sz="600" spc="-5">
                          <a:effectLst/>
                        </a:rPr>
                        <a:t>91</a:t>
                      </a:r>
                      <a:endParaRPr lang="it-IT" sz="800">
                        <a:effectLst/>
                        <a:latin typeface="Arial MT"/>
                        <a:ea typeface="Arial MT"/>
                        <a:cs typeface="Arial MT"/>
                      </a:endParaRPr>
                    </a:p>
                  </a:txBody>
                  <a:tcPr marL="0" marR="0" marT="0" marB="0"/>
                </a:tc>
                <a:tc>
                  <a:txBody>
                    <a:bodyPr/>
                    <a:lstStyle/>
                    <a:p>
                      <a:pPr marL="68580">
                        <a:spcBef>
                          <a:spcPts val="10"/>
                        </a:spcBef>
                        <a:spcAft>
                          <a:spcPts val="0"/>
                        </a:spcAft>
                      </a:pPr>
                      <a:r>
                        <a:rPr lang="it-IT" sz="600">
                          <a:effectLst/>
                        </a:rPr>
                        <a:t> </a:t>
                      </a:r>
                      <a:endParaRPr lang="it-IT" sz="800">
                        <a:effectLst/>
                      </a:endParaRPr>
                    </a:p>
                    <a:p>
                      <a:pPr marL="68580" marR="138430">
                        <a:lnSpc>
                          <a:spcPct val="103000"/>
                        </a:lnSpc>
                      </a:pPr>
                      <a:r>
                        <a:rPr lang="it-IT" sz="600" spc="-10">
                          <a:effectLst/>
                        </a:rPr>
                        <a:t>di</a:t>
                      </a:r>
                      <a:r>
                        <a:rPr lang="it-IT" sz="600" spc="-45">
                          <a:effectLst/>
                        </a:rPr>
                        <a:t> </a:t>
                      </a:r>
                      <a:r>
                        <a:rPr lang="it-IT" sz="600" spc="-10">
                          <a:effectLst/>
                        </a:rPr>
                        <a:t>lunghezza</a:t>
                      </a:r>
                      <a:r>
                        <a:rPr lang="it-IT" sz="600" spc="-70">
                          <a:effectLst/>
                        </a:rPr>
                        <a:t> </a:t>
                      </a:r>
                      <a:r>
                        <a:rPr lang="it-IT" sz="600" spc="-10">
                          <a:effectLst/>
                        </a:rPr>
                        <a:t>inferiore</a:t>
                      </a:r>
                      <a:r>
                        <a:rPr lang="it-IT" sz="600" spc="-70">
                          <a:effectLst/>
                        </a:rPr>
                        <a:t> </a:t>
                      </a:r>
                      <a:r>
                        <a:rPr lang="it-IT" sz="600" spc="-10">
                          <a:effectLst/>
                        </a:rPr>
                        <a:t>o</a:t>
                      </a:r>
                      <a:r>
                        <a:rPr lang="it-IT" sz="600" spc="-235">
                          <a:effectLst/>
                        </a:rPr>
                        <a:t> </a:t>
                      </a:r>
                      <a:r>
                        <a:rPr lang="it-IT" sz="600" spc="-10">
                          <a:effectLst/>
                        </a:rPr>
                        <a:t>uguale</a:t>
                      </a:r>
                      <a:r>
                        <a:rPr lang="it-IT" sz="600" spc="-70">
                          <a:effectLst/>
                        </a:rPr>
                        <a:t> </a:t>
                      </a:r>
                      <a:r>
                        <a:rPr lang="it-IT" sz="600" spc="-5">
                          <a:effectLst/>
                        </a:rPr>
                        <a:t>a</a:t>
                      </a:r>
                      <a:r>
                        <a:rPr lang="it-IT" sz="600" spc="-35">
                          <a:effectLst/>
                        </a:rPr>
                        <a:t> </a:t>
                      </a:r>
                      <a:r>
                        <a:rPr lang="it-IT" sz="600" spc="-5">
                          <a:effectLst/>
                        </a:rPr>
                        <a:t>7,5</a:t>
                      </a:r>
                      <a:r>
                        <a:rPr lang="it-IT" sz="600" spc="-45">
                          <a:effectLst/>
                        </a:rPr>
                        <a:t> </a:t>
                      </a:r>
                      <a:r>
                        <a:rPr lang="it-IT" sz="600" spc="-5">
                          <a:effectLst/>
                        </a:rPr>
                        <a:t>m</a:t>
                      </a:r>
                      <a:endParaRPr lang="it-IT" sz="800">
                        <a:effectLst/>
                        <a:latin typeface="Arial MT"/>
                        <a:ea typeface="Arial MT"/>
                        <a:cs typeface="Arial MT"/>
                      </a:endParaRPr>
                    </a:p>
                  </a:txBody>
                  <a:tcPr marL="0" marR="0" marT="0" marB="0"/>
                </a:tc>
                <a:tc>
                  <a:txBody>
                    <a:bodyPr/>
                    <a:lstStyle/>
                    <a:p>
                      <a:pPr marL="68580">
                        <a:spcBef>
                          <a:spcPts val="30"/>
                        </a:spcBef>
                        <a:spcAft>
                          <a:spcPts val="0"/>
                        </a:spcAft>
                      </a:pPr>
                      <a:r>
                        <a:rPr lang="it-IT" sz="900">
                          <a:effectLst/>
                        </a:rPr>
                        <a:t> </a:t>
                      </a:r>
                      <a:endParaRPr lang="it-IT" sz="800">
                        <a:effectLst/>
                      </a:endParaRPr>
                    </a:p>
                    <a:p>
                      <a:pPr marL="68580"/>
                      <a:r>
                        <a:rPr lang="it-IT" sz="600">
                          <a:effectLst/>
                        </a:rPr>
                        <a:t>1,7%</a:t>
                      </a:r>
                      <a:endParaRPr lang="it-IT" sz="800">
                        <a:effectLst/>
                        <a:latin typeface="Arial MT"/>
                        <a:ea typeface="Arial MT"/>
                        <a:cs typeface="Arial MT"/>
                      </a:endParaRPr>
                    </a:p>
                  </a:txBody>
                  <a:tcPr marL="0" marR="0" marT="0" marB="0"/>
                </a:tc>
                <a:extLst>
                  <a:ext uri="{0D108BD9-81ED-4DB2-BD59-A6C34878D82A}">
                    <a16:rowId xmlns:a16="http://schemas.microsoft.com/office/drawing/2014/main" xmlns="" val="3181743798"/>
                  </a:ext>
                </a:extLst>
              </a:tr>
              <a:tr h="337646">
                <a:tc>
                  <a:txBody>
                    <a:bodyPr/>
                    <a:lstStyle/>
                    <a:p>
                      <a:pPr marL="68580">
                        <a:spcBef>
                          <a:spcPts val="55"/>
                        </a:spcBef>
                        <a:spcAft>
                          <a:spcPts val="0"/>
                        </a:spcAft>
                      </a:pPr>
                      <a:r>
                        <a:rPr lang="it-IT" sz="600">
                          <a:effectLst/>
                        </a:rPr>
                        <a:t> </a:t>
                      </a:r>
                      <a:endParaRPr lang="it-IT" sz="800">
                        <a:effectLst/>
                      </a:endParaRPr>
                    </a:p>
                    <a:p>
                      <a:pPr marL="67945"/>
                      <a:r>
                        <a:rPr lang="it-IT" sz="600" spc="-10">
                          <a:effectLst/>
                        </a:rPr>
                        <a:t>8903</a:t>
                      </a:r>
                      <a:r>
                        <a:rPr lang="it-IT" sz="600" spc="-55">
                          <a:effectLst/>
                        </a:rPr>
                        <a:t> </a:t>
                      </a:r>
                      <a:r>
                        <a:rPr lang="it-IT" sz="600" spc="-10">
                          <a:effectLst/>
                        </a:rPr>
                        <a:t>92</a:t>
                      </a:r>
                      <a:r>
                        <a:rPr lang="it-IT" sz="600" spc="-30">
                          <a:effectLst/>
                        </a:rPr>
                        <a:t> </a:t>
                      </a:r>
                      <a:r>
                        <a:rPr lang="it-IT" sz="600" spc="-5">
                          <a:effectLst/>
                        </a:rPr>
                        <a:t>99</a:t>
                      </a:r>
                      <a:endParaRPr lang="it-IT" sz="800">
                        <a:effectLst/>
                        <a:latin typeface="Arial MT"/>
                        <a:ea typeface="Arial MT"/>
                        <a:cs typeface="Arial MT"/>
                      </a:endParaRPr>
                    </a:p>
                  </a:txBody>
                  <a:tcPr marL="0" marR="0" marT="0" marB="0"/>
                </a:tc>
                <a:tc>
                  <a:txBody>
                    <a:bodyPr/>
                    <a:lstStyle/>
                    <a:p>
                      <a:pPr marL="68580" marR="76200">
                        <a:lnSpc>
                          <a:spcPct val="103000"/>
                        </a:lnSpc>
                        <a:spcBef>
                          <a:spcPts val="550"/>
                        </a:spcBef>
                        <a:spcAft>
                          <a:spcPts val="0"/>
                        </a:spcAft>
                      </a:pPr>
                      <a:r>
                        <a:rPr lang="it-IT" sz="600" spc="-15">
                          <a:effectLst/>
                        </a:rPr>
                        <a:t>di</a:t>
                      </a:r>
                      <a:r>
                        <a:rPr lang="it-IT" sz="600" spc="-45">
                          <a:effectLst/>
                        </a:rPr>
                        <a:t> </a:t>
                      </a:r>
                      <a:r>
                        <a:rPr lang="it-IT" sz="600" spc="-10">
                          <a:effectLst/>
                        </a:rPr>
                        <a:t>lunghezza</a:t>
                      </a:r>
                      <a:r>
                        <a:rPr lang="it-IT" sz="600" spc="-70">
                          <a:effectLst/>
                        </a:rPr>
                        <a:t> </a:t>
                      </a:r>
                      <a:r>
                        <a:rPr lang="it-IT" sz="600" spc="-10">
                          <a:effectLst/>
                        </a:rPr>
                        <a:t>superiore</a:t>
                      </a:r>
                      <a:r>
                        <a:rPr lang="it-IT" sz="600" spc="-70">
                          <a:effectLst/>
                        </a:rPr>
                        <a:t> </a:t>
                      </a:r>
                      <a:r>
                        <a:rPr lang="it-IT" sz="600" spc="-10">
                          <a:effectLst/>
                        </a:rPr>
                        <a:t>a</a:t>
                      </a:r>
                      <a:r>
                        <a:rPr lang="it-IT" sz="600" spc="-235">
                          <a:effectLst/>
                        </a:rPr>
                        <a:t> </a:t>
                      </a:r>
                      <a:r>
                        <a:rPr lang="it-IT" sz="600">
                          <a:effectLst/>
                        </a:rPr>
                        <a:t>7,5</a:t>
                      </a:r>
                      <a:r>
                        <a:rPr lang="it-IT" sz="600" spc="-50">
                          <a:effectLst/>
                        </a:rPr>
                        <a:t> </a:t>
                      </a:r>
                      <a:r>
                        <a:rPr lang="it-IT" sz="600">
                          <a:effectLst/>
                        </a:rPr>
                        <a:t>m</a:t>
                      </a:r>
                      <a:endParaRPr lang="it-IT" sz="800">
                        <a:effectLst/>
                        <a:latin typeface="Arial MT"/>
                        <a:ea typeface="Arial MT"/>
                        <a:cs typeface="Arial MT"/>
                      </a:endParaRPr>
                    </a:p>
                  </a:txBody>
                  <a:tcPr marL="0" marR="0" marT="0" marB="0"/>
                </a:tc>
                <a:tc>
                  <a:txBody>
                    <a:bodyPr/>
                    <a:lstStyle/>
                    <a:p>
                      <a:pPr marL="68580">
                        <a:spcBef>
                          <a:spcPts val="55"/>
                        </a:spcBef>
                        <a:spcAft>
                          <a:spcPts val="0"/>
                        </a:spcAft>
                      </a:pPr>
                      <a:r>
                        <a:rPr lang="it-IT" sz="600">
                          <a:effectLst/>
                        </a:rPr>
                        <a:t> </a:t>
                      </a:r>
                      <a:endParaRPr lang="it-IT" sz="800">
                        <a:effectLst/>
                      </a:endParaRPr>
                    </a:p>
                    <a:p>
                      <a:pPr marL="68580"/>
                      <a:r>
                        <a:rPr lang="it-IT" sz="600">
                          <a:effectLst/>
                        </a:rPr>
                        <a:t>1,7%</a:t>
                      </a:r>
                      <a:endParaRPr lang="it-IT" sz="800">
                        <a:effectLst/>
                        <a:latin typeface="Arial MT"/>
                        <a:ea typeface="Arial MT"/>
                        <a:cs typeface="Arial MT"/>
                      </a:endParaRPr>
                    </a:p>
                  </a:txBody>
                  <a:tcPr marL="0" marR="0" marT="0" marB="0"/>
                </a:tc>
                <a:extLst>
                  <a:ext uri="{0D108BD9-81ED-4DB2-BD59-A6C34878D82A}">
                    <a16:rowId xmlns:a16="http://schemas.microsoft.com/office/drawing/2014/main" xmlns="" val="1795852222"/>
                  </a:ext>
                </a:extLst>
              </a:tr>
              <a:tr h="163547">
                <a:tc>
                  <a:txBody>
                    <a:bodyPr/>
                    <a:lstStyle/>
                    <a:p>
                      <a:pPr marL="67945">
                        <a:spcBef>
                          <a:spcPts val="265"/>
                        </a:spcBef>
                        <a:spcAft>
                          <a:spcPts val="0"/>
                        </a:spcAft>
                      </a:pPr>
                      <a:r>
                        <a:rPr lang="it-IT" sz="600" spc="-10">
                          <a:effectLst/>
                        </a:rPr>
                        <a:t>8903</a:t>
                      </a:r>
                      <a:r>
                        <a:rPr lang="it-IT" sz="600" spc="-55">
                          <a:effectLst/>
                        </a:rPr>
                        <a:t> </a:t>
                      </a:r>
                      <a:r>
                        <a:rPr lang="it-IT" sz="600" spc="-10">
                          <a:effectLst/>
                        </a:rPr>
                        <a:t>99</a:t>
                      </a:r>
                      <a:endParaRPr lang="it-IT" sz="800">
                        <a:effectLst/>
                        <a:latin typeface="Arial MT"/>
                        <a:ea typeface="Arial MT"/>
                        <a:cs typeface="Arial MT"/>
                      </a:endParaRPr>
                    </a:p>
                  </a:txBody>
                  <a:tcPr marL="0" marR="0" marT="0" marB="0"/>
                </a:tc>
                <a:tc gridSpan="2">
                  <a:txBody>
                    <a:bodyPr/>
                    <a:lstStyle/>
                    <a:p>
                      <a:pPr marL="68580">
                        <a:spcBef>
                          <a:spcPts val="265"/>
                        </a:spcBef>
                      </a:pPr>
                      <a:r>
                        <a:rPr lang="it-IT" sz="600">
                          <a:effectLst/>
                        </a:rPr>
                        <a:t>Altre:</a:t>
                      </a:r>
                      <a:endParaRPr lang="it-IT" sz="800">
                        <a:effectLst/>
                        <a:latin typeface="Arial MT"/>
                        <a:ea typeface="Arial MT"/>
                        <a:cs typeface="Arial MT"/>
                      </a:endParaRPr>
                    </a:p>
                  </a:txBody>
                  <a:tcPr marL="0" marR="0" marT="0" marB="0"/>
                </a:tc>
                <a:tc hMerge="1">
                  <a:txBody>
                    <a:bodyPr/>
                    <a:lstStyle/>
                    <a:p>
                      <a:endParaRPr lang="it-IT"/>
                    </a:p>
                  </a:txBody>
                  <a:tcPr/>
                </a:tc>
                <a:extLst>
                  <a:ext uri="{0D108BD9-81ED-4DB2-BD59-A6C34878D82A}">
                    <a16:rowId xmlns:a16="http://schemas.microsoft.com/office/drawing/2014/main" xmlns="" val="3687298466"/>
                  </a:ext>
                </a:extLst>
              </a:tr>
              <a:tr h="337646">
                <a:tc>
                  <a:txBody>
                    <a:bodyPr/>
                    <a:lstStyle/>
                    <a:p>
                      <a:pPr marL="68580">
                        <a:spcBef>
                          <a:spcPts val="55"/>
                        </a:spcBef>
                        <a:spcAft>
                          <a:spcPts val="0"/>
                        </a:spcAft>
                      </a:pPr>
                      <a:r>
                        <a:rPr lang="it-IT" sz="600">
                          <a:effectLst/>
                        </a:rPr>
                        <a:t> </a:t>
                      </a:r>
                      <a:endParaRPr lang="it-IT" sz="800">
                        <a:effectLst/>
                      </a:endParaRPr>
                    </a:p>
                    <a:p>
                      <a:pPr marL="67945"/>
                      <a:r>
                        <a:rPr lang="it-IT" sz="600" spc="-10">
                          <a:effectLst/>
                        </a:rPr>
                        <a:t>8903</a:t>
                      </a:r>
                      <a:r>
                        <a:rPr lang="it-IT" sz="600" spc="-55">
                          <a:effectLst/>
                        </a:rPr>
                        <a:t> </a:t>
                      </a:r>
                      <a:r>
                        <a:rPr lang="it-IT" sz="600" spc="-10">
                          <a:effectLst/>
                        </a:rPr>
                        <a:t>99</a:t>
                      </a:r>
                      <a:r>
                        <a:rPr lang="it-IT" sz="600" spc="-30">
                          <a:effectLst/>
                        </a:rPr>
                        <a:t> </a:t>
                      </a:r>
                      <a:r>
                        <a:rPr lang="it-IT" sz="600" spc="-5">
                          <a:effectLst/>
                        </a:rPr>
                        <a:t>10</a:t>
                      </a:r>
                      <a:endParaRPr lang="it-IT" sz="800">
                        <a:effectLst/>
                        <a:latin typeface="Arial MT"/>
                        <a:ea typeface="Arial MT"/>
                        <a:cs typeface="Arial MT"/>
                      </a:endParaRPr>
                    </a:p>
                  </a:txBody>
                  <a:tcPr marL="0" marR="0" marT="0" marB="0"/>
                </a:tc>
                <a:tc>
                  <a:txBody>
                    <a:bodyPr/>
                    <a:lstStyle/>
                    <a:p>
                      <a:pPr marL="68580" marR="101600">
                        <a:lnSpc>
                          <a:spcPct val="103000"/>
                        </a:lnSpc>
                        <a:spcBef>
                          <a:spcPts val="550"/>
                        </a:spcBef>
                        <a:spcAft>
                          <a:spcPts val="0"/>
                        </a:spcAft>
                      </a:pPr>
                      <a:r>
                        <a:rPr lang="it-IT" sz="600" spc="-15">
                          <a:effectLst/>
                        </a:rPr>
                        <a:t>di</a:t>
                      </a:r>
                      <a:r>
                        <a:rPr lang="it-IT" sz="600" spc="-45">
                          <a:effectLst/>
                        </a:rPr>
                        <a:t> </a:t>
                      </a:r>
                      <a:r>
                        <a:rPr lang="it-IT" sz="600" spc="-10">
                          <a:effectLst/>
                        </a:rPr>
                        <a:t>peso</a:t>
                      </a:r>
                      <a:r>
                        <a:rPr lang="it-IT" sz="600" spc="-55">
                          <a:effectLst/>
                        </a:rPr>
                        <a:t> </a:t>
                      </a:r>
                      <a:r>
                        <a:rPr lang="it-IT" sz="600" spc="-10">
                          <a:effectLst/>
                        </a:rPr>
                        <a:t>unitario</a:t>
                      </a:r>
                      <a:r>
                        <a:rPr lang="it-IT" sz="600" spc="-65">
                          <a:effectLst/>
                        </a:rPr>
                        <a:t> </a:t>
                      </a:r>
                      <a:r>
                        <a:rPr lang="it-IT" sz="600" spc="-10">
                          <a:effectLst/>
                        </a:rPr>
                        <a:t>inferiore</a:t>
                      </a:r>
                      <a:r>
                        <a:rPr lang="it-IT" sz="600" spc="-235">
                          <a:effectLst/>
                        </a:rPr>
                        <a:t> </a:t>
                      </a:r>
                      <a:r>
                        <a:rPr lang="it-IT" sz="600" spc="-10">
                          <a:effectLst/>
                        </a:rPr>
                        <a:t>o</a:t>
                      </a:r>
                      <a:r>
                        <a:rPr lang="it-IT" sz="600" spc="-35">
                          <a:effectLst/>
                        </a:rPr>
                        <a:t> </a:t>
                      </a:r>
                      <a:r>
                        <a:rPr lang="it-IT" sz="600" spc="-10">
                          <a:effectLst/>
                        </a:rPr>
                        <a:t>uguale</a:t>
                      </a:r>
                      <a:r>
                        <a:rPr lang="it-IT" sz="600" spc="-70">
                          <a:effectLst/>
                        </a:rPr>
                        <a:t> </a:t>
                      </a:r>
                      <a:r>
                        <a:rPr lang="it-IT" sz="600" spc="-5">
                          <a:effectLst/>
                        </a:rPr>
                        <a:t>a</a:t>
                      </a:r>
                      <a:r>
                        <a:rPr lang="it-IT" sz="600" spc="-35">
                          <a:effectLst/>
                        </a:rPr>
                        <a:t> </a:t>
                      </a:r>
                      <a:r>
                        <a:rPr lang="it-IT" sz="600" spc="-5">
                          <a:effectLst/>
                        </a:rPr>
                        <a:t>100</a:t>
                      </a:r>
                      <a:r>
                        <a:rPr lang="it-IT" sz="600" spc="-45">
                          <a:effectLst/>
                        </a:rPr>
                        <a:t> </a:t>
                      </a:r>
                      <a:r>
                        <a:rPr lang="it-IT" sz="600" spc="-5">
                          <a:effectLst/>
                        </a:rPr>
                        <a:t>kg</a:t>
                      </a:r>
                      <a:endParaRPr lang="it-IT" sz="800">
                        <a:effectLst/>
                        <a:latin typeface="Arial MT"/>
                        <a:ea typeface="Arial MT"/>
                        <a:cs typeface="Arial MT"/>
                      </a:endParaRPr>
                    </a:p>
                  </a:txBody>
                  <a:tcPr marL="0" marR="0" marT="0" marB="0"/>
                </a:tc>
                <a:tc>
                  <a:txBody>
                    <a:bodyPr/>
                    <a:lstStyle/>
                    <a:p>
                      <a:pPr marL="68580">
                        <a:spcBef>
                          <a:spcPts val="55"/>
                        </a:spcBef>
                        <a:spcAft>
                          <a:spcPts val="0"/>
                        </a:spcAft>
                      </a:pPr>
                      <a:r>
                        <a:rPr lang="it-IT" sz="600">
                          <a:effectLst/>
                        </a:rPr>
                        <a:t> </a:t>
                      </a:r>
                      <a:endParaRPr lang="it-IT" sz="800">
                        <a:effectLst/>
                      </a:endParaRPr>
                    </a:p>
                    <a:p>
                      <a:pPr marL="68580"/>
                      <a:r>
                        <a:rPr lang="it-IT" sz="600">
                          <a:effectLst/>
                        </a:rPr>
                        <a:t>2,7%</a:t>
                      </a:r>
                      <a:endParaRPr lang="it-IT" sz="800">
                        <a:effectLst/>
                        <a:latin typeface="Arial MT"/>
                        <a:ea typeface="Arial MT"/>
                        <a:cs typeface="Arial MT"/>
                      </a:endParaRPr>
                    </a:p>
                  </a:txBody>
                  <a:tcPr marL="0" marR="0" marT="0" marB="0"/>
                </a:tc>
                <a:extLst>
                  <a:ext uri="{0D108BD9-81ED-4DB2-BD59-A6C34878D82A}">
                    <a16:rowId xmlns:a16="http://schemas.microsoft.com/office/drawing/2014/main" xmlns="" val="1602337423"/>
                  </a:ext>
                </a:extLst>
              </a:tr>
              <a:tr h="353472">
                <a:tc>
                  <a:txBody>
                    <a:bodyPr/>
                    <a:lstStyle/>
                    <a:p>
                      <a:pPr marL="68580">
                        <a:spcBef>
                          <a:spcPts val="15"/>
                        </a:spcBef>
                        <a:spcAft>
                          <a:spcPts val="0"/>
                        </a:spcAft>
                      </a:pPr>
                      <a:r>
                        <a:rPr lang="it-IT" sz="700">
                          <a:effectLst/>
                        </a:rPr>
                        <a:t> </a:t>
                      </a:r>
                      <a:endParaRPr lang="it-IT" sz="800">
                        <a:effectLst/>
                      </a:endParaRPr>
                    </a:p>
                    <a:p>
                      <a:pPr marL="67945"/>
                      <a:r>
                        <a:rPr lang="it-IT" sz="600" spc="-10">
                          <a:effectLst/>
                        </a:rPr>
                        <a:t>8903</a:t>
                      </a:r>
                      <a:r>
                        <a:rPr lang="it-IT" sz="600" spc="-55">
                          <a:effectLst/>
                        </a:rPr>
                        <a:t> </a:t>
                      </a:r>
                      <a:r>
                        <a:rPr lang="it-IT" sz="600" spc="-10">
                          <a:effectLst/>
                        </a:rPr>
                        <a:t>99</a:t>
                      </a:r>
                      <a:r>
                        <a:rPr lang="it-IT" sz="600" spc="-30">
                          <a:effectLst/>
                        </a:rPr>
                        <a:t> </a:t>
                      </a:r>
                      <a:r>
                        <a:rPr lang="it-IT" sz="600" spc="-5">
                          <a:effectLst/>
                        </a:rPr>
                        <a:t>91</a:t>
                      </a:r>
                      <a:endParaRPr lang="it-IT" sz="800">
                        <a:effectLst/>
                        <a:latin typeface="Arial MT"/>
                        <a:ea typeface="Arial MT"/>
                        <a:cs typeface="Arial MT"/>
                      </a:endParaRPr>
                    </a:p>
                  </a:txBody>
                  <a:tcPr marL="0" marR="0" marT="0" marB="0"/>
                </a:tc>
                <a:tc>
                  <a:txBody>
                    <a:bodyPr/>
                    <a:lstStyle/>
                    <a:p>
                      <a:pPr marL="68580" marR="138430">
                        <a:lnSpc>
                          <a:spcPct val="103000"/>
                        </a:lnSpc>
                        <a:spcBef>
                          <a:spcPts val="625"/>
                        </a:spcBef>
                        <a:spcAft>
                          <a:spcPts val="0"/>
                        </a:spcAft>
                      </a:pPr>
                      <a:r>
                        <a:rPr lang="it-IT" sz="600" spc="-10">
                          <a:effectLst/>
                        </a:rPr>
                        <a:t>di</a:t>
                      </a:r>
                      <a:r>
                        <a:rPr lang="it-IT" sz="600" spc="-45">
                          <a:effectLst/>
                        </a:rPr>
                        <a:t> </a:t>
                      </a:r>
                      <a:r>
                        <a:rPr lang="it-IT" sz="600" spc="-10">
                          <a:effectLst/>
                        </a:rPr>
                        <a:t>lunghezza</a:t>
                      </a:r>
                      <a:r>
                        <a:rPr lang="it-IT" sz="600" spc="-70">
                          <a:effectLst/>
                        </a:rPr>
                        <a:t> </a:t>
                      </a:r>
                      <a:r>
                        <a:rPr lang="it-IT" sz="600" spc="-10">
                          <a:effectLst/>
                        </a:rPr>
                        <a:t>inferiore</a:t>
                      </a:r>
                      <a:r>
                        <a:rPr lang="it-IT" sz="600" spc="-70">
                          <a:effectLst/>
                        </a:rPr>
                        <a:t> </a:t>
                      </a:r>
                      <a:r>
                        <a:rPr lang="it-IT" sz="600" spc="-10">
                          <a:effectLst/>
                        </a:rPr>
                        <a:t>o</a:t>
                      </a:r>
                      <a:r>
                        <a:rPr lang="it-IT" sz="600" spc="-235">
                          <a:effectLst/>
                        </a:rPr>
                        <a:t> </a:t>
                      </a:r>
                      <a:r>
                        <a:rPr lang="it-IT" sz="600" spc="-10">
                          <a:effectLst/>
                        </a:rPr>
                        <a:t>uguale</a:t>
                      </a:r>
                      <a:r>
                        <a:rPr lang="it-IT" sz="600" spc="-70">
                          <a:effectLst/>
                        </a:rPr>
                        <a:t> </a:t>
                      </a:r>
                      <a:r>
                        <a:rPr lang="it-IT" sz="600" spc="-5">
                          <a:effectLst/>
                        </a:rPr>
                        <a:t>a</a:t>
                      </a:r>
                      <a:r>
                        <a:rPr lang="it-IT" sz="600" spc="-35">
                          <a:effectLst/>
                        </a:rPr>
                        <a:t> </a:t>
                      </a:r>
                      <a:r>
                        <a:rPr lang="it-IT" sz="600" spc="-5">
                          <a:effectLst/>
                        </a:rPr>
                        <a:t>7,5</a:t>
                      </a:r>
                      <a:r>
                        <a:rPr lang="it-IT" sz="600" spc="-45">
                          <a:effectLst/>
                        </a:rPr>
                        <a:t> </a:t>
                      </a:r>
                      <a:r>
                        <a:rPr lang="it-IT" sz="600" spc="-5">
                          <a:effectLst/>
                        </a:rPr>
                        <a:t>m</a:t>
                      </a:r>
                      <a:endParaRPr lang="it-IT" sz="800">
                        <a:effectLst/>
                        <a:latin typeface="Arial MT"/>
                        <a:ea typeface="Arial MT"/>
                        <a:cs typeface="Arial MT"/>
                      </a:endParaRPr>
                    </a:p>
                  </a:txBody>
                  <a:tcPr marL="0" marR="0" marT="0" marB="0"/>
                </a:tc>
                <a:tc>
                  <a:txBody>
                    <a:bodyPr/>
                    <a:lstStyle/>
                    <a:p>
                      <a:pPr marL="68580">
                        <a:spcBef>
                          <a:spcPts val="15"/>
                        </a:spcBef>
                        <a:spcAft>
                          <a:spcPts val="0"/>
                        </a:spcAft>
                      </a:pPr>
                      <a:r>
                        <a:rPr lang="it-IT" sz="700">
                          <a:effectLst/>
                        </a:rPr>
                        <a:t> </a:t>
                      </a:r>
                      <a:endParaRPr lang="it-IT" sz="800">
                        <a:effectLst/>
                      </a:endParaRPr>
                    </a:p>
                    <a:p>
                      <a:pPr marL="68580"/>
                      <a:r>
                        <a:rPr lang="it-IT" sz="600">
                          <a:effectLst/>
                        </a:rPr>
                        <a:t>1,7%</a:t>
                      </a:r>
                      <a:endParaRPr lang="it-IT" sz="800">
                        <a:effectLst/>
                        <a:latin typeface="Arial MT"/>
                        <a:ea typeface="Arial MT"/>
                        <a:cs typeface="Arial MT"/>
                      </a:endParaRPr>
                    </a:p>
                  </a:txBody>
                  <a:tcPr marL="0" marR="0" marT="0" marB="0"/>
                </a:tc>
                <a:extLst>
                  <a:ext uri="{0D108BD9-81ED-4DB2-BD59-A6C34878D82A}">
                    <a16:rowId xmlns:a16="http://schemas.microsoft.com/office/drawing/2014/main" xmlns="" val="3269326202"/>
                  </a:ext>
                </a:extLst>
              </a:tr>
              <a:tr h="337646">
                <a:tc>
                  <a:txBody>
                    <a:bodyPr/>
                    <a:lstStyle/>
                    <a:p>
                      <a:pPr marL="68580">
                        <a:spcBef>
                          <a:spcPts val="55"/>
                        </a:spcBef>
                        <a:spcAft>
                          <a:spcPts val="0"/>
                        </a:spcAft>
                      </a:pPr>
                      <a:r>
                        <a:rPr lang="it-IT" sz="600">
                          <a:effectLst/>
                        </a:rPr>
                        <a:t> </a:t>
                      </a:r>
                      <a:endParaRPr lang="it-IT" sz="800">
                        <a:effectLst/>
                      </a:endParaRPr>
                    </a:p>
                    <a:p>
                      <a:pPr marL="67945"/>
                      <a:r>
                        <a:rPr lang="it-IT" sz="600" spc="-10">
                          <a:effectLst/>
                        </a:rPr>
                        <a:t>8903</a:t>
                      </a:r>
                      <a:r>
                        <a:rPr lang="it-IT" sz="600" spc="-55">
                          <a:effectLst/>
                        </a:rPr>
                        <a:t> </a:t>
                      </a:r>
                      <a:r>
                        <a:rPr lang="it-IT" sz="600" spc="-10">
                          <a:effectLst/>
                        </a:rPr>
                        <a:t>99</a:t>
                      </a:r>
                      <a:r>
                        <a:rPr lang="it-IT" sz="600" spc="-30">
                          <a:effectLst/>
                        </a:rPr>
                        <a:t> </a:t>
                      </a:r>
                      <a:r>
                        <a:rPr lang="it-IT" sz="600" spc="-5">
                          <a:effectLst/>
                        </a:rPr>
                        <a:t>99</a:t>
                      </a:r>
                      <a:endParaRPr lang="it-IT" sz="800">
                        <a:effectLst/>
                        <a:latin typeface="Arial MT"/>
                        <a:ea typeface="Arial MT"/>
                        <a:cs typeface="Arial MT"/>
                      </a:endParaRPr>
                    </a:p>
                  </a:txBody>
                  <a:tcPr marL="0" marR="0" marT="0" marB="0"/>
                </a:tc>
                <a:tc>
                  <a:txBody>
                    <a:bodyPr/>
                    <a:lstStyle/>
                    <a:p>
                      <a:pPr marL="68580" marR="76200">
                        <a:lnSpc>
                          <a:spcPct val="103000"/>
                        </a:lnSpc>
                        <a:spcBef>
                          <a:spcPts val="550"/>
                        </a:spcBef>
                        <a:spcAft>
                          <a:spcPts val="0"/>
                        </a:spcAft>
                      </a:pPr>
                      <a:r>
                        <a:rPr lang="it-IT" sz="600" spc="-15">
                          <a:effectLst/>
                        </a:rPr>
                        <a:t>di</a:t>
                      </a:r>
                      <a:r>
                        <a:rPr lang="it-IT" sz="600" spc="-45">
                          <a:effectLst/>
                        </a:rPr>
                        <a:t> </a:t>
                      </a:r>
                      <a:r>
                        <a:rPr lang="it-IT" sz="600" spc="-10">
                          <a:effectLst/>
                        </a:rPr>
                        <a:t>lunghezza</a:t>
                      </a:r>
                      <a:r>
                        <a:rPr lang="it-IT" sz="600" spc="-70">
                          <a:effectLst/>
                        </a:rPr>
                        <a:t> </a:t>
                      </a:r>
                      <a:r>
                        <a:rPr lang="it-IT" sz="600" spc="-10">
                          <a:effectLst/>
                        </a:rPr>
                        <a:t>superiore</a:t>
                      </a:r>
                      <a:r>
                        <a:rPr lang="it-IT" sz="600" spc="-70">
                          <a:effectLst/>
                        </a:rPr>
                        <a:t> </a:t>
                      </a:r>
                      <a:r>
                        <a:rPr lang="it-IT" sz="600" spc="-10">
                          <a:effectLst/>
                        </a:rPr>
                        <a:t>a</a:t>
                      </a:r>
                      <a:r>
                        <a:rPr lang="it-IT" sz="600" spc="-235">
                          <a:effectLst/>
                        </a:rPr>
                        <a:t> </a:t>
                      </a:r>
                      <a:r>
                        <a:rPr lang="it-IT" sz="600">
                          <a:effectLst/>
                        </a:rPr>
                        <a:t>7,5</a:t>
                      </a:r>
                      <a:r>
                        <a:rPr lang="it-IT" sz="600" spc="-50">
                          <a:effectLst/>
                        </a:rPr>
                        <a:t> </a:t>
                      </a:r>
                      <a:r>
                        <a:rPr lang="it-IT" sz="600">
                          <a:effectLst/>
                        </a:rPr>
                        <a:t>m</a:t>
                      </a:r>
                      <a:endParaRPr lang="it-IT" sz="800">
                        <a:effectLst/>
                        <a:latin typeface="Arial MT"/>
                        <a:ea typeface="Arial MT"/>
                        <a:cs typeface="Arial MT"/>
                      </a:endParaRPr>
                    </a:p>
                  </a:txBody>
                  <a:tcPr marL="0" marR="0" marT="0" marB="0"/>
                </a:tc>
                <a:tc>
                  <a:txBody>
                    <a:bodyPr/>
                    <a:lstStyle/>
                    <a:p>
                      <a:pPr marL="68580">
                        <a:spcBef>
                          <a:spcPts val="55"/>
                        </a:spcBef>
                        <a:spcAft>
                          <a:spcPts val="0"/>
                        </a:spcAft>
                      </a:pPr>
                      <a:r>
                        <a:rPr lang="it-IT" sz="600" dirty="0">
                          <a:effectLst/>
                        </a:rPr>
                        <a:t> </a:t>
                      </a:r>
                      <a:endParaRPr lang="it-IT" sz="800" dirty="0">
                        <a:effectLst/>
                      </a:endParaRPr>
                    </a:p>
                    <a:p>
                      <a:pPr marL="68580"/>
                      <a:r>
                        <a:rPr lang="it-IT" sz="600" dirty="0">
                          <a:effectLst/>
                        </a:rPr>
                        <a:t>1,7%</a:t>
                      </a:r>
                      <a:endParaRPr lang="it-IT" sz="800" dirty="0">
                        <a:effectLst/>
                        <a:latin typeface="Arial MT"/>
                        <a:ea typeface="Arial MT"/>
                        <a:cs typeface="Arial MT"/>
                      </a:endParaRPr>
                    </a:p>
                  </a:txBody>
                  <a:tcPr marL="0" marR="0" marT="0" marB="0"/>
                </a:tc>
                <a:extLst>
                  <a:ext uri="{0D108BD9-81ED-4DB2-BD59-A6C34878D82A}">
                    <a16:rowId xmlns:a16="http://schemas.microsoft.com/office/drawing/2014/main" xmlns="" val="534274368"/>
                  </a:ext>
                </a:extLst>
              </a:tr>
            </a:tbl>
          </a:graphicData>
        </a:graphic>
      </p:graphicFrame>
    </p:spTree>
    <p:extLst>
      <p:ext uri="{BB962C8B-B14F-4D97-AF65-F5344CB8AC3E}">
        <p14:creationId xmlns:p14="http://schemas.microsoft.com/office/powerpoint/2010/main" val="13239329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171254" y="1192665"/>
            <a:ext cx="9785504" cy="2539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ts val="375"/>
              </a:spcBef>
            </a:pPr>
            <a:r>
              <a:rPr lang="it-IT" sz="2600" b="1" dirty="0">
                <a:solidFill>
                  <a:srgbClr val="002060"/>
                </a:solidFill>
                <a:latin typeface="Garamond" panose="02020404030301010803" pitchFamily="18" charset="0"/>
                <a:cs typeface="Arial" panose="020B0604020202020204" pitchFamily="34" charset="0"/>
              </a:rPr>
              <a:t>ESPORTAZIONE DEFINITIVA</a:t>
            </a:r>
          </a:p>
          <a:p>
            <a:pPr algn="ctr">
              <a:spcBef>
                <a:spcPts val="375"/>
              </a:spcBef>
            </a:pPr>
            <a:r>
              <a:rPr lang="da-DK" altLang="it-IT" sz="2600" b="1" dirty="0">
                <a:solidFill>
                  <a:srgbClr val="002060"/>
                </a:solidFill>
                <a:latin typeface="Garamond" panose="02020404030301010803" pitchFamily="18" charset="0"/>
                <a:cs typeface="Arial" panose="020B0604020202020204" pitchFamily="34" charset="0"/>
              </a:rPr>
              <a:t>(Art. 263 del </a:t>
            </a:r>
            <a:r>
              <a:rPr lang="it-IT" altLang="it-IT" sz="2600" b="1" dirty="0">
                <a:solidFill>
                  <a:srgbClr val="002060"/>
                </a:solidFill>
                <a:latin typeface="Garamond" panose="02020404030301010803" pitchFamily="18" charset="0"/>
                <a:cs typeface="Arial" panose="020B0604020202020204" pitchFamily="34" charset="0"/>
              </a:rPr>
              <a:t>Reg. (UE) n. 952 del 09/10/2013 (Codice doganale UE))</a:t>
            </a:r>
          </a:p>
          <a:p>
            <a:pPr algn="ctr">
              <a:spcBef>
                <a:spcPts val="375"/>
              </a:spcBef>
            </a:pPr>
            <a:endParaRPr lang="it-IT" sz="2600" b="1" dirty="0">
              <a:solidFill>
                <a:srgbClr val="002060"/>
              </a:solidFill>
              <a:latin typeface="Garamond" panose="02020404030301010803" pitchFamily="18" charset="0"/>
              <a:cs typeface="Arial" panose="020B0604020202020204" pitchFamily="34" charset="0"/>
            </a:endParaRPr>
          </a:p>
          <a:p>
            <a:pPr algn="just" eaLnBrk="0" fontAlgn="base" hangingPunct="0">
              <a:lnSpc>
                <a:spcPct val="150000"/>
              </a:lnSpc>
              <a:spcAft>
                <a:spcPts val="1000"/>
              </a:spcAft>
            </a:pPr>
            <a:r>
              <a:rPr lang="it-IT" altLang="it-IT" sz="2600" b="1" dirty="0">
                <a:solidFill>
                  <a:srgbClr val="002060"/>
                </a:solidFill>
                <a:latin typeface="Garamond" panose="02020404030301010803" pitchFamily="18" charset="0"/>
                <a:cs typeface="Arial" panose="020B0604020202020204" pitchFamily="34" charset="0"/>
              </a:rPr>
              <a:t>L’esportazione è il regime definitivo cui sono vincolate le merci che devono uscire dal territorio doganale dell’Unione.</a:t>
            </a:r>
            <a:r>
              <a:rPr lang="da-DK" altLang="it-IT" sz="2600" b="1" dirty="0">
                <a:solidFill>
                  <a:srgbClr val="002060"/>
                </a:solidFill>
                <a:latin typeface="Garamond" panose="02020404030301010803" pitchFamily="18" charset="0"/>
                <a:cs typeface="Arial" panose="020B0604020202020204" pitchFamily="34" charset="0"/>
              </a:rPr>
              <a:t>	</a:t>
            </a:r>
            <a:endParaRPr lang="it-IT" altLang="it-IT" sz="2600" b="1" dirty="0">
              <a:solidFill>
                <a:srgbClr val="002060"/>
              </a:solidFill>
              <a:latin typeface="Garamond" panose="02020404030301010803" pitchFamily="18" charset="0"/>
              <a:cs typeface="Arial" panose="020B0604020202020204" pitchFamily="34" charset="0"/>
            </a:endParaRP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1444831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6B4063F1-90EA-4F3E-BCA2-2E792FDCA050}"/>
              </a:ext>
            </a:extLst>
          </p:cNvPr>
          <p:cNvSpPr txBox="1">
            <a:spLocks noChangeArrowheads="1"/>
          </p:cNvSpPr>
          <p:nvPr/>
        </p:nvSpPr>
        <p:spPr bwMode="auto">
          <a:xfrm>
            <a:off x="1258529" y="427079"/>
            <a:ext cx="9596284" cy="4340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fontAlgn="base">
              <a:lnSpc>
                <a:spcPct val="150000"/>
              </a:lnSpc>
            </a:pPr>
            <a:r>
              <a:rPr lang="it-IT" sz="2800" b="1" dirty="0">
                <a:solidFill>
                  <a:srgbClr val="002060"/>
                </a:solidFill>
                <a:latin typeface="Garamond" panose="02020404030301010803" pitchFamily="18" charset="0"/>
                <a:cs typeface="Arial" panose="020B0604020202020204" pitchFamily="34" charset="0"/>
              </a:rPr>
              <a:t>CLASSIFICAZIONE DEI MEZZI DESTINATI ALLA NAVIGAZIONE DA DIPORTO</a:t>
            </a:r>
          </a:p>
          <a:p>
            <a:pPr algn="ctr"/>
            <a:endPar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fontAlgn="base">
              <a:lnSpc>
                <a:spcPct val="150000"/>
              </a:lnSpc>
            </a:pPr>
            <a:r>
              <a:rPr lang="it-IT" sz="2800" b="1" dirty="0">
                <a:solidFill>
                  <a:srgbClr val="002060"/>
                </a:solidFill>
                <a:latin typeface="Garamond" panose="02020404030301010803" pitchFamily="18" charset="0"/>
                <a:cs typeface="Arial" panose="020B0604020202020204" pitchFamily="34" charset="0"/>
              </a:rPr>
              <a:t>L’art. 3 del Decreto Legislativo n. 171/2005 (non modificato dal Decreto Legislativo n. 229/2017, che ha revisionato ed integrato il Codice della nautica da diporto) definisce le costruzioni destinate alla navigazione da diporto:</a:t>
            </a:r>
          </a:p>
        </p:txBody>
      </p:sp>
      <p:sp>
        <p:nvSpPr>
          <p:cNvPr id="3" name="Segnaposto data 2">
            <a:extLst>
              <a:ext uri="{FF2B5EF4-FFF2-40B4-BE49-F238E27FC236}">
                <a16:creationId xmlns:a16="http://schemas.microsoft.com/office/drawing/2014/main" xmlns="" id="{6495232D-C5B5-4479-B7E8-B5FF317405AC}"/>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BB1564FC-2055-49AE-80CA-52A594D3A520}"/>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36486756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192665"/>
            <a:ext cx="9551470" cy="3565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eaLnBrk="0" fontAlgn="base" hangingPunct="0">
              <a:lnSpc>
                <a:spcPct val="150000"/>
              </a:lnSpc>
              <a:spcAft>
                <a:spcPts val="1000"/>
              </a:spcAft>
            </a:pPr>
            <a:r>
              <a:rPr lang="it-IT" altLang="it-IT" sz="2600" b="1" dirty="0">
                <a:solidFill>
                  <a:srgbClr val="002060"/>
                </a:solidFill>
                <a:latin typeface="Garamond" panose="02020404030301010803" pitchFamily="18" charset="0"/>
                <a:cs typeface="Arial" panose="020B0604020202020204" pitchFamily="34" charset="0"/>
              </a:rPr>
              <a:t>Per il settore della nautica, il regime dell’esportazione delle unità da diporto è di notevole importanza.</a:t>
            </a:r>
          </a:p>
          <a:p>
            <a:pPr algn="just" eaLnBrk="0" fontAlgn="base" hangingPunct="0">
              <a:lnSpc>
                <a:spcPct val="150000"/>
              </a:lnSpc>
              <a:spcAft>
                <a:spcPts val="1000"/>
              </a:spcAft>
            </a:pPr>
            <a:r>
              <a:rPr lang="it-IT" altLang="it-IT" sz="2600" b="1" dirty="0">
                <a:solidFill>
                  <a:srgbClr val="002060"/>
                </a:solidFill>
                <a:latin typeface="Garamond" panose="02020404030301010803" pitchFamily="18" charset="0"/>
                <a:cs typeface="Arial" panose="020B0604020202020204" pitchFamily="34" charset="0"/>
              </a:rPr>
              <a:t>Considerato l’elevato valore di mercato delle unità da diporto, tale regime è sottoposto a studio anche da parte dell’Istat che effettua costantemente un monitoraggio sulle operazioni di esportazione.</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16522585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192665"/>
            <a:ext cx="9551470" cy="3765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0" fontAlgn="base" hangingPunct="0">
              <a:lnSpc>
                <a:spcPct val="150000"/>
              </a:lnSpc>
              <a:spcAft>
                <a:spcPts val="1000"/>
              </a:spcAft>
            </a:pPr>
            <a:r>
              <a:rPr lang="it-IT" altLang="it-IT" sz="2600" b="1" dirty="0">
                <a:solidFill>
                  <a:srgbClr val="002060"/>
                </a:solidFill>
                <a:latin typeface="Garamond" panose="02020404030301010803" pitchFamily="18" charset="0"/>
                <a:cs typeface="Arial" panose="020B0604020202020204" pitchFamily="34" charset="0"/>
              </a:rPr>
              <a:t>L’esportazione di un’imbarcazione è considerata tale al momento dell’uscita dell’unità fuori dal territorio doganale unionale, evento che può avvenire mediante il trasporto o la spedizione. </a:t>
            </a:r>
          </a:p>
          <a:p>
            <a:pPr algn="just" eaLnBrk="0" fontAlgn="base" hangingPunct="0">
              <a:lnSpc>
                <a:spcPct val="150000"/>
              </a:lnSpc>
              <a:spcAft>
                <a:spcPts val="1000"/>
              </a:spcAft>
            </a:pPr>
            <a:r>
              <a:rPr lang="it-IT" altLang="it-IT" sz="2600" b="1" dirty="0">
                <a:solidFill>
                  <a:srgbClr val="002060"/>
                </a:solidFill>
                <a:latin typeface="Garamond" panose="02020404030301010803" pitchFamily="18" charset="0"/>
                <a:cs typeface="Arial" panose="020B0604020202020204" pitchFamily="34" charset="0"/>
              </a:rPr>
              <a:t>Per la Dogana, l’esportazione è un regime che vincola un bene nazionale o unionale al momento dell’uscita dal territorio doganale dell’Unione.</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8217158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192665"/>
            <a:ext cx="9551470" cy="2564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0" fontAlgn="base" hangingPunct="0">
              <a:lnSpc>
                <a:spcPct val="150000"/>
              </a:lnSpc>
              <a:spcAft>
                <a:spcPts val="1000"/>
              </a:spcAft>
            </a:pPr>
            <a:endParaRPr lang="it-IT" altLang="it-IT" sz="2600" b="1" dirty="0">
              <a:solidFill>
                <a:srgbClr val="002060"/>
              </a:solidFill>
              <a:latin typeface="Garamond" panose="02020404030301010803" pitchFamily="18" charset="0"/>
              <a:cs typeface="Arial" panose="020B0604020202020204" pitchFamily="34" charset="0"/>
            </a:endParaRPr>
          </a:p>
          <a:p>
            <a:pPr algn="just" eaLnBrk="0" fontAlgn="base" hangingPunct="0">
              <a:lnSpc>
                <a:spcPct val="150000"/>
              </a:lnSpc>
              <a:spcAft>
                <a:spcPts val="1000"/>
              </a:spcAft>
            </a:pPr>
            <a:r>
              <a:rPr lang="it-IT" altLang="it-IT" sz="2600" b="1" dirty="0">
                <a:solidFill>
                  <a:srgbClr val="002060"/>
                </a:solidFill>
                <a:latin typeface="Garamond" panose="02020404030301010803" pitchFamily="18" charset="0"/>
                <a:cs typeface="Arial" panose="020B0604020202020204" pitchFamily="34" charset="0"/>
              </a:rPr>
              <a:t>Il documento doganale rappresenta la prova dell’esportazione ma non rappresenta la prova dell’effettiva uscita della merce dal territorio unionale necessaria ai fini IVA. </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38411384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192665"/>
            <a:ext cx="9551470" cy="5288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ts val="375"/>
              </a:spcBef>
            </a:pPr>
            <a:r>
              <a:rPr lang="it-IT" sz="2600" b="1" dirty="0">
                <a:solidFill>
                  <a:srgbClr val="002060"/>
                </a:solidFill>
                <a:latin typeface="Garamond" panose="02020404030301010803" pitchFamily="18" charset="0"/>
                <a:cs typeface="Arial" panose="020B0604020202020204" pitchFamily="34" charset="0"/>
              </a:rPr>
              <a:t>VISTO USCIRE</a:t>
            </a:r>
          </a:p>
          <a:p>
            <a:pPr>
              <a:spcBef>
                <a:spcPts val="375"/>
              </a:spcBef>
            </a:pPr>
            <a:endParaRPr lang="it-IT" sz="1800" b="1" i="1" dirty="0">
              <a:solidFill>
                <a:srgbClr val="00338D"/>
              </a:solidFill>
              <a:latin typeface="Arial" panose="020B0604020202020204" pitchFamily="34" charset="0"/>
              <a:ea typeface="Arial" panose="020B0604020202020204" pitchFamily="34" charset="0"/>
            </a:endParaRPr>
          </a:p>
          <a:p>
            <a:pPr algn="just" eaLnBrk="0" fontAlgn="base" hangingPunct="0">
              <a:lnSpc>
                <a:spcPct val="150000"/>
              </a:lnSpc>
              <a:spcBef>
                <a:spcPts val="375"/>
              </a:spcBef>
              <a:spcAft>
                <a:spcPts val="1000"/>
              </a:spcAft>
            </a:pPr>
            <a:r>
              <a:rPr lang="it-IT" sz="2600" b="1" dirty="0">
                <a:solidFill>
                  <a:srgbClr val="002060"/>
                </a:solidFill>
                <a:latin typeface="Garamond" panose="02020404030301010803" pitchFamily="18" charset="0"/>
                <a:cs typeface="Arial" panose="020B0604020202020204" pitchFamily="34" charset="0"/>
              </a:rPr>
              <a:t>“Visto uscire” : visto apposto dall’Autorità doganale al momento dell’effettiva uscita della merce.</a:t>
            </a:r>
          </a:p>
          <a:p>
            <a:pPr algn="just" eaLnBrk="0" fontAlgn="base" hangingPunct="0">
              <a:lnSpc>
                <a:spcPct val="150000"/>
              </a:lnSpc>
              <a:spcBef>
                <a:spcPts val="375"/>
              </a:spcBef>
              <a:spcAft>
                <a:spcPts val="1000"/>
              </a:spcAft>
            </a:pPr>
            <a:r>
              <a:rPr lang="it-IT" sz="2600" b="1" dirty="0">
                <a:solidFill>
                  <a:srgbClr val="002060"/>
                </a:solidFill>
                <a:latin typeface="Garamond" panose="02020404030301010803" pitchFamily="18" charset="0"/>
                <a:cs typeface="Arial" panose="020B0604020202020204" pitchFamily="34" charset="0"/>
              </a:rPr>
              <a:t>Costituisce la prova necessaria per l’utilizzo in fattura del titolo di non imponibilità IVA. </a:t>
            </a:r>
          </a:p>
          <a:p>
            <a:pPr algn="just" eaLnBrk="0" fontAlgn="base" hangingPunct="0">
              <a:lnSpc>
                <a:spcPct val="150000"/>
              </a:lnSpc>
              <a:spcBef>
                <a:spcPts val="375"/>
              </a:spcBef>
              <a:spcAft>
                <a:spcPts val="1000"/>
              </a:spcAft>
            </a:pPr>
            <a:r>
              <a:rPr lang="it-IT" sz="2600" b="1" dirty="0">
                <a:solidFill>
                  <a:srgbClr val="002060"/>
                </a:solidFill>
                <a:latin typeface="Garamond" panose="02020404030301010803" pitchFamily="18" charset="0"/>
                <a:cs typeface="Arial" panose="020B0604020202020204" pitchFamily="34" charset="0"/>
              </a:rPr>
              <a:t>Particolare è la procedura di esportazione delle navi da diporto e la prova dell’uscita dal territorio doganale dell’Unione.</a:t>
            </a:r>
          </a:p>
          <a:p>
            <a:pPr>
              <a:spcBef>
                <a:spcPts val="375"/>
              </a:spcBef>
            </a:pPr>
            <a:endParaRPr lang="it-IT" sz="1800" b="1" i="1" dirty="0">
              <a:effectLst/>
              <a:latin typeface="Arial" panose="020B0604020202020204" pitchFamily="34" charset="0"/>
              <a:ea typeface="Arial" panose="020B0604020202020204" pitchFamily="34" charset="0"/>
            </a:endParaRP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18115050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192665"/>
            <a:ext cx="9551470" cy="3939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ts val="375"/>
              </a:spcBef>
            </a:pPr>
            <a:r>
              <a:rPr lang="it-IT" sz="2600" b="1" dirty="0">
                <a:solidFill>
                  <a:srgbClr val="002060"/>
                </a:solidFill>
                <a:latin typeface="Garamond" panose="02020404030301010803" pitchFamily="18" charset="0"/>
                <a:cs typeface="Arial" panose="020B0604020202020204" pitchFamily="34" charset="0"/>
              </a:rPr>
              <a:t>CIRCOLARE N. 14/D DEL 12/05/2016 - PROT. N. 52100</a:t>
            </a:r>
          </a:p>
          <a:p>
            <a:pPr algn="ctr">
              <a:spcBef>
                <a:spcPts val="375"/>
              </a:spcBef>
            </a:pPr>
            <a:endParaRPr lang="it-IT" sz="2600" b="1" dirty="0">
              <a:solidFill>
                <a:srgbClr val="002060"/>
              </a:solidFill>
              <a:latin typeface="Garamond" panose="02020404030301010803" pitchFamily="18" charset="0"/>
              <a:cs typeface="Arial" panose="020B0604020202020204" pitchFamily="34" charset="0"/>
            </a:endParaRPr>
          </a:p>
          <a:p>
            <a:pPr algn="just" eaLnBrk="0" fontAlgn="base" hangingPunct="0">
              <a:lnSpc>
                <a:spcPct val="150000"/>
              </a:lnSpc>
              <a:spcBef>
                <a:spcPts val="375"/>
              </a:spcBef>
              <a:spcAft>
                <a:spcPts val="1000"/>
              </a:spcAft>
            </a:pPr>
            <a:r>
              <a:rPr lang="it-IT" sz="2600" b="1" dirty="0">
                <a:solidFill>
                  <a:srgbClr val="002060"/>
                </a:solidFill>
                <a:latin typeface="Garamond" panose="02020404030301010803" pitchFamily="18" charset="0"/>
                <a:cs typeface="Arial" panose="020B0604020202020204" pitchFamily="34" charset="0"/>
              </a:rPr>
              <a:t>Con questa circolare, l’Agenzia delle Dogane e dei Monopoli – Direzione Centrale Legislazione Procedure doganali – Ufficio regimi doganali e traffici di confine, al fine di uniformare le procedure su tutto il territorio nazionale, ha fornito le modalità alternative per provare l’uscita delle unità da diporto.</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24457831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192665"/>
            <a:ext cx="9551470" cy="2616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0" fontAlgn="base" hangingPunct="0">
              <a:lnSpc>
                <a:spcPct val="150000"/>
              </a:lnSpc>
              <a:spcBef>
                <a:spcPts val="375"/>
              </a:spcBef>
              <a:spcAft>
                <a:spcPts val="1000"/>
              </a:spcAft>
            </a:pPr>
            <a:endParaRPr lang="it-IT" sz="2600" b="1" dirty="0">
              <a:solidFill>
                <a:srgbClr val="002060"/>
              </a:solidFill>
              <a:latin typeface="Garamond" panose="02020404030301010803" pitchFamily="18" charset="0"/>
              <a:cs typeface="Arial" panose="020B0604020202020204" pitchFamily="34" charset="0"/>
            </a:endParaRPr>
          </a:p>
          <a:p>
            <a:pPr algn="just" eaLnBrk="0" fontAlgn="base" hangingPunct="0">
              <a:lnSpc>
                <a:spcPct val="150000"/>
              </a:lnSpc>
              <a:spcBef>
                <a:spcPts val="375"/>
              </a:spcBef>
              <a:spcAft>
                <a:spcPts val="1000"/>
              </a:spcAft>
            </a:pPr>
            <a:r>
              <a:rPr lang="it-IT" sz="2600" b="1" dirty="0">
                <a:solidFill>
                  <a:srgbClr val="002060"/>
                </a:solidFill>
                <a:latin typeface="Garamond" panose="02020404030301010803" pitchFamily="18" charset="0"/>
                <a:cs typeface="Arial" panose="020B0604020202020204" pitchFamily="34" charset="0"/>
              </a:rPr>
              <a:t>In tale contesto, l’uscita effettiva dal territorio unionale delle unità da diporto entro 90 giorni dalla data della dichiarazione doganale di esportazione deve seguire le seguenti modalità alternative:</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posizione doganale delle unità da diporto unionali ed </a:t>
            </a:r>
            <a:r>
              <a:rPr lang="it-IT" dirty="0" err="1">
                <a:latin typeface="Garamond" panose="02020404030301010803" pitchFamily="18" charset="0"/>
              </a:rPr>
              <a:t>extraunionali</a:t>
            </a:r>
            <a:r>
              <a:rPr lang="it-IT" dirty="0">
                <a:latin typeface="Garamond" panose="02020404030301010803" pitchFamily="18" charset="0"/>
              </a:rPr>
              <a:t>  </a:t>
            </a:r>
            <a:endParaRPr lang="en-US" dirty="0">
              <a:latin typeface="Garamond" panose="02020404030301010803" pitchFamily="18" charset="0"/>
            </a:endParaRPr>
          </a:p>
        </p:txBody>
      </p:sp>
    </p:spTree>
    <p:extLst>
      <p:ext uri="{BB962C8B-B14F-4D97-AF65-F5344CB8AC3E}">
        <p14:creationId xmlns:p14="http://schemas.microsoft.com/office/powerpoint/2010/main" val="73993824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192665"/>
            <a:ext cx="9551470" cy="4837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0" fontAlgn="base" hangingPunct="0">
              <a:lnSpc>
                <a:spcPct val="150000"/>
              </a:lnSpc>
              <a:spcBef>
                <a:spcPts val="375"/>
              </a:spcBef>
              <a:spcAft>
                <a:spcPts val="1000"/>
              </a:spcAft>
            </a:pPr>
            <a:r>
              <a:rPr lang="it-IT" sz="2600" b="1" dirty="0">
                <a:solidFill>
                  <a:srgbClr val="002060"/>
                </a:solidFill>
                <a:latin typeface="Garamond" panose="02020404030301010803" pitchFamily="18" charset="0"/>
                <a:cs typeface="Arial" panose="020B0604020202020204" pitchFamily="34" charset="0"/>
              </a:rPr>
              <a:t>- dichiarazione resa dall’armatore o dal comandante dell’unità da diporto di aver raggiunto le acque internazionali e quindi di aver oltrepassato il limite delle dodici miglia che delinea il territorio doganale dell’Unione Europea, accompagnata dalla rilevazione satellitare della posizione dell’unità in acque internazionali, fornendo attraverso il sistema A.I.S. (</a:t>
            </a:r>
            <a:r>
              <a:rPr lang="it-IT" sz="2600" b="1" dirty="0" err="1">
                <a:solidFill>
                  <a:srgbClr val="002060"/>
                </a:solidFill>
                <a:latin typeface="Garamond" panose="02020404030301010803" pitchFamily="18" charset="0"/>
                <a:cs typeface="Arial" panose="020B0604020202020204" pitchFamily="34" charset="0"/>
              </a:rPr>
              <a:t>Automatic</a:t>
            </a:r>
            <a:r>
              <a:rPr lang="it-IT" sz="2600" b="1" dirty="0">
                <a:solidFill>
                  <a:srgbClr val="002060"/>
                </a:solidFill>
                <a:latin typeface="Garamond" panose="02020404030301010803" pitchFamily="18" charset="0"/>
                <a:cs typeface="Arial" panose="020B0604020202020204" pitchFamily="34" charset="0"/>
              </a:rPr>
              <a:t> </a:t>
            </a:r>
            <a:r>
              <a:rPr lang="it-IT" sz="2600" b="1" dirty="0" err="1">
                <a:solidFill>
                  <a:srgbClr val="002060"/>
                </a:solidFill>
                <a:latin typeface="Garamond" panose="02020404030301010803" pitchFamily="18" charset="0"/>
                <a:cs typeface="Arial" panose="020B0604020202020204" pitchFamily="34" charset="0"/>
              </a:rPr>
              <a:t>Identification</a:t>
            </a:r>
            <a:r>
              <a:rPr lang="it-IT" sz="2600" b="1" dirty="0">
                <a:solidFill>
                  <a:srgbClr val="002060"/>
                </a:solidFill>
                <a:latin typeface="Garamond" panose="02020404030301010803" pitchFamily="18" charset="0"/>
                <a:cs typeface="Arial" panose="020B0604020202020204" pitchFamily="34" charset="0"/>
              </a:rPr>
              <a:t> System) per le unità da diporto che ne sono provviste per legge o che lo abbiano in dotazione,</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posizione doganale delle unità da diporto unionali ed </a:t>
            </a:r>
            <a:r>
              <a:rPr lang="it-IT" dirty="0" err="1">
                <a:latin typeface="Garamond" panose="02020404030301010803" pitchFamily="18" charset="0"/>
              </a:rPr>
              <a:t>extraunionali</a:t>
            </a:r>
            <a:r>
              <a:rPr lang="it-IT" dirty="0">
                <a:latin typeface="Garamond" panose="02020404030301010803" pitchFamily="18" charset="0"/>
              </a:rPr>
              <a:t>  </a:t>
            </a:r>
            <a:endParaRPr lang="en-US" dirty="0">
              <a:latin typeface="Garamond" panose="02020404030301010803" pitchFamily="18" charset="0"/>
            </a:endParaRPr>
          </a:p>
        </p:txBody>
      </p:sp>
    </p:spTree>
    <p:extLst>
      <p:ext uri="{BB962C8B-B14F-4D97-AF65-F5344CB8AC3E}">
        <p14:creationId xmlns:p14="http://schemas.microsoft.com/office/powerpoint/2010/main" val="25399138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192665"/>
            <a:ext cx="9551470" cy="3826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ts val="375"/>
              </a:spcBef>
            </a:pPr>
            <a:endParaRPr lang="it-IT" sz="2600" b="1" dirty="0">
              <a:solidFill>
                <a:srgbClr val="002060"/>
              </a:solidFill>
              <a:latin typeface="Garamond" panose="02020404030301010803" pitchFamily="18" charset="0"/>
              <a:cs typeface="Arial" panose="020B0604020202020204" pitchFamily="34" charset="0"/>
            </a:endParaRPr>
          </a:p>
          <a:p>
            <a:pPr>
              <a:spcBef>
                <a:spcPts val="375"/>
              </a:spcBef>
            </a:pPr>
            <a:r>
              <a:rPr lang="it-IT" sz="2600" b="1" dirty="0">
                <a:solidFill>
                  <a:srgbClr val="002060"/>
                </a:solidFill>
                <a:latin typeface="Garamond" panose="02020404030301010803" pitchFamily="18" charset="0"/>
                <a:cs typeface="Arial" panose="020B0604020202020204" pitchFamily="34" charset="0"/>
              </a:rPr>
              <a:t>in alternativa:</a:t>
            </a:r>
          </a:p>
          <a:p>
            <a:pPr>
              <a:spcBef>
                <a:spcPts val="375"/>
              </a:spcBef>
            </a:pPr>
            <a:endParaRPr lang="it-IT" sz="2600" b="1" dirty="0">
              <a:solidFill>
                <a:srgbClr val="002060"/>
              </a:solidFill>
              <a:latin typeface="Garamond" panose="02020404030301010803" pitchFamily="18" charset="0"/>
              <a:cs typeface="Arial" panose="020B0604020202020204" pitchFamily="34" charset="0"/>
            </a:endParaRPr>
          </a:p>
          <a:p>
            <a:pPr algn="just" eaLnBrk="0" fontAlgn="base" hangingPunct="0">
              <a:lnSpc>
                <a:spcPct val="150000"/>
              </a:lnSpc>
              <a:spcBef>
                <a:spcPts val="375"/>
              </a:spcBef>
              <a:spcAft>
                <a:spcPts val="1000"/>
              </a:spcAft>
            </a:pPr>
            <a:r>
              <a:rPr lang="it-IT" sz="2600" b="1" dirty="0">
                <a:solidFill>
                  <a:srgbClr val="002060"/>
                </a:solidFill>
                <a:latin typeface="Garamond" panose="02020404030301010803" pitchFamily="18" charset="0"/>
                <a:cs typeface="Arial" panose="020B0604020202020204" pitchFamily="34" charset="0"/>
              </a:rPr>
              <a:t>-	Il dichiarante/esportatore deve fornire all’Ufficio doganale competente la documentazione comprovante l’arrivo dell’unità in un porto extra unionale.</a:t>
            </a:r>
          </a:p>
          <a:p>
            <a:pPr>
              <a:spcBef>
                <a:spcPts val="375"/>
              </a:spcBef>
            </a:pPr>
            <a:endParaRPr lang="it-IT" sz="2600" b="1" dirty="0">
              <a:solidFill>
                <a:srgbClr val="002060"/>
              </a:solidFill>
              <a:latin typeface="Garamond" panose="02020404030301010803" pitchFamily="18" charset="0"/>
              <a:cs typeface="Arial" panose="020B0604020202020204" pitchFamily="34" charset="0"/>
            </a:endParaRP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57655813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192665"/>
            <a:ext cx="9551470" cy="3939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ts val="375"/>
              </a:spcBef>
            </a:pPr>
            <a:r>
              <a:rPr lang="it-IT" sz="2600" b="1" dirty="0">
                <a:solidFill>
                  <a:srgbClr val="002060"/>
                </a:solidFill>
                <a:latin typeface="Garamond" panose="02020404030301010803" pitchFamily="18" charset="0"/>
                <a:cs typeface="Arial" panose="020B0604020202020204" pitchFamily="34" charset="0"/>
              </a:rPr>
              <a:t>REGOLE DELL’ESPORTAZIONE</a:t>
            </a:r>
          </a:p>
          <a:p>
            <a:pPr algn="ctr">
              <a:spcBef>
                <a:spcPts val="375"/>
              </a:spcBef>
            </a:pPr>
            <a:endParaRPr lang="it-IT" sz="2600" b="1" dirty="0">
              <a:solidFill>
                <a:srgbClr val="002060"/>
              </a:solidFill>
              <a:latin typeface="Garamond" panose="02020404030301010803" pitchFamily="18" charset="0"/>
              <a:cs typeface="Arial" panose="020B0604020202020204" pitchFamily="34" charset="0"/>
            </a:endParaRPr>
          </a:p>
          <a:p>
            <a:pPr indent="-342900" algn="just" eaLnBrk="0" fontAlgn="base" hangingPunct="0">
              <a:lnSpc>
                <a:spcPct val="150000"/>
              </a:lnSpc>
              <a:spcBef>
                <a:spcPts val="375"/>
              </a:spcBef>
              <a:spcAft>
                <a:spcPts val="1000"/>
              </a:spcAft>
              <a:buAutoNum type="arabicPeriod"/>
            </a:pPr>
            <a:r>
              <a:rPr lang="it-IT" sz="2600" b="1" dirty="0">
                <a:solidFill>
                  <a:srgbClr val="002060"/>
                </a:solidFill>
                <a:latin typeface="Garamond" panose="02020404030301010803" pitchFamily="18" charset="0"/>
                <a:cs typeface="Arial" panose="020B0604020202020204" pitchFamily="34" charset="0"/>
              </a:rPr>
              <a:t>presentazione dell’unità da diporto all’ufficio doganale di esportazione : l’ufficio procede alla registrazione della dichiarazione, presentata dal doganalista, nel sistema informativo doganale nazionale (AIDA) che rilascia un numero di identificazione detto MRN (</a:t>
            </a:r>
            <a:r>
              <a:rPr lang="it-IT" sz="2600" b="1" dirty="0" err="1">
                <a:solidFill>
                  <a:srgbClr val="002060"/>
                </a:solidFill>
                <a:latin typeface="Garamond" panose="02020404030301010803" pitchFamily="18" charset="0"/>
                <a:cs typeface="Arial" panose="020B0604020202020204" pitchFamily="34" charset="0"/>
              </a:rPr>
              <a:t>Movement</a:t>
            </a:r>
            <a:r>
              <a:rPr lang="it-IT" sz="2600" b="1" dirty="0">
                <a:solidFill>
                  <a:srgbClr val="002060"/>
                </a:solidFill>
                <a:latin typeface="Garamond" panose="02020404030301010803" pitchFamily="18" charset="0"/>
                <a:cs typeface="Arial" panose="020B0604020202020204" pitchFamily="34" charset="0"/>
              </a:rPr>
              <a:t> Reference </a:t>
            </a:r>
            <a:r>
              <a:rPr lang="it-IT" sz="2600" b="1" dirty="0" err="1">
                <a:solidFill>
                  <a:srgbClr val="002060"/>
                </a:solidFill>
                <a:latin typeface="Garamond" panose="02020404030301010803" pitchFamily="18" charset="0"/>
                <a:cs typeface="Arial" panose="020B0604020202020204" pitchFamily="34" charset="0"/>
              </a:rPr>
              <a:t>Number</a:t>
            </a:r>
            <a:r>
              <a:rPr lang="it-IT" sz="2600" b="1" dirty="0">
                <a:solidFill>
                  <a:srgbClr val="002060"/>
                </a:solidFill>
                <a:latin typeface="Garamond" panose="02020404030301010803" pitchFamily="18" charset="0"/>
                <a:cs typeface="Arial" panose="020B0604020202020204" pitchFamily="34" charset="0"/>
              </a:rPr>
              <a:t>);</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8043589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416486"/>
            <a:ext cx="9551470" cy="5468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ts val="375"/>
              </a:spcBef>
            </a:pPr>
            <a:r>
              <a:rPr lang="it-IT" sz="2600" b="1" dirty="0">
                <a:solidFill>
                  <a:srgbClr val="002060"/>
                </a:solidFill>
                <a:latin typeface="Garamond" panose="02020404030301010803" pitchFamily="18" charset="0"/>
                <a:cs typeface="Arial" panose="020B0604020202020204" pitchFamily="34" charset="0"/>
              </a:rPr>
              <a:t>REGOLE DELL’ESPORTAZIONE</a:t>
            </a:r>
          </a:p>
          <a:p>
            <a:pPr algn="just" eaLnBrk="0" fontAlgn="base" hangingPunct="0">
              <a:lnSpc>
                <a:spcPct val="150000"/>
              </a:lnSpc>
              <a:spcBef>
                <a:spcPts val="375"/>
              </a:spcBef>
              <a:spcAft>
                <a:spcPts val="1000"/>
              </a:spcAft>
            </a:pPr>
            <a:r>
              <a:rPr lang="it-IT" sz="2600" b="1" dirty="0">
                <a:solidFill>
                  <a:srgbClr val="002060"/>
                </a:solidFill>
                <a:latin typeface="Garamond" panose="02020404030301010803" pitchFamily="18" charset="0"/>
                <a:cs typeface="Arial" panose="020B0604020202020204" pitchFamily="34" charset="0"/>
              </a:rPr>
              <a:t>2. eseguiti i controlli e autorizzato lo svincolo del bene, l’ufficio doganale di esportazione provvede alla consegna al dichiarante del DAE (documento accompagnamento esportazione) anche a mezzo fascicolo elettronico. </a:t>
            </a:r>
          </a:p>
          <a:p>
            <a:pPr algn="just" eaLnBrk="0" fontAlgn="base" hangingPunct="0">
              <a:lnSpc>
                <a:spcPct val="150000"/>
              </a:lnSpc>
              <a:spcBef>
                <a:spcPts val="375"/>
              </a:spcBef>
              <a:spcAft>
                <a:spcPts val="1000"/>
              </a:spcAft>
            </a:pPr>
            <a:r>
              <a:rPr lang="it-IT" sz="2600" b="1" dirty="0">
                <a:solidFill>
                  <a:srgbClr val="002060"/>
                </a:solidFill>
                <a:latin typeface="Garamond" panose="02020404030301010803" pitchFamily="18" charset="0"/>
                <a:cs typeface="Arial" panose="020B0604020202020204" pitchFamily="34" charset="0"/>
              </a:rPr>
              <a:t>Il DAE riporta gli estremi dell’MRN, con la funzione di accompagnare l’unità da diporto dalla dogana di esportazione alla dogana di uscita (N.B. a volte la dogana di esportazione coincide con quella di uscita);</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2036487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6B4063F1-90EA-4F3E-BCA2-2E792FDCA050}"/>
              </a:ext>
            </a:extLst>
          </p:cNvPr>
          <p:cNvSpPr txBox="1">
            <a:spLocks noChangeArrowheads="1"/>
          </p:cNvSpPr>
          <p:nvPr/>
        </p:nvSpPr>
        <p:spPr bwMode="auto">
          <a:xfrm>
            <a:off x="1258529" y="427079"/>
            <a:ext cx="10225548" cy="6647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342900" lvl="0" indent="-342900" algn="just" eaLnBrk="0" fontAlgn="base" hangingPunct="0">
              <a:lnSpc>
                <a:spcPct val="150000"/>
              </a:lnSpc>
              <a:buFont typeface="+mj-lt"/>
              <a:buAutoNum type="alphaLcPeriod"/>
            </a:pPr>
            <a:r>
              <a:rPr lang="it-IT" b="1" dirty="0"/>
              <a:t>unità da diporto</a:t>
            </a:r>
            <a:r>
              <a:rPr lang="it-IT" dirty="0"/>
              <a:t>: si intende ogni costruzione di qualunque tipo e con qua</a:t>
            </a:r>
          </a:p>
          <a:p>
            <a:pPr lvl="0" indent="-342900" algn="just" fontAlgn="base">
              <a:lnSpc>
                <a:spcPct val="150000"/>
              </a:lnSpc>
              <a:buFont typeface="+mj-lt"/>
              <a:buAutoNum type="alphaLcParenR"/>
            </a:pPr>
            <a:r>
              <a:rPr lang="it-IT" b="1" dirty="0">
                <a:solidFill>
                  <a:srgbClr val="002060"/>
                </a:solidFill>
                <a:effectLst>
                  <a:outerShdw blurRad="38100" dist="38100" dir="2700000" algn="tl">
                    <a:srgbClr val="000000">
                      <a:alpha val="43137"/>
                    </a:srgbClr>
                  </a:outerShdw>
                </a:effectLst>
                <a:latin typeface="Garamond" panose="02020404030301010803" pitchFamily="18" charset="0"/>
                <a:cs typeface="Arial" panose="020B0604020202020204" pitchFamily="34" charset="0"/>
              </a:rPr>
              <a:t>UNITÀ DA DIPORTO </a:t>
            </a:r>
            <a:r>
              <a:rPr lang="it-IT" sz="2800" b="1" dirty="0">
                <a:solidFill>
                  <a:srgbClr val="002060"/>
                </a:solidFill>
                <a:latin typeface="Garamond" panose="02020404030301010803" pitchFamily="18" charset="0"/>
                <a:cs typeface="Arial" panose="020B0604020202020204" pitchFamily="34" charset="0"/>
              </a:rPr>
              <a:t>: ogni costruzione di qualunque tipo e con qualunque mezzo di propulsione destinata alla navigazione da diporto;</a:t>
            </a:r>
          </a:p>
          <a:p>
            <a:pPr lvl="0" indent="-342900" algn="just" fontAlgn="base">
              <a:lnSpc>
                <a:spcPct val="150000"/>
              </a:lnSpc>
              <a:buFont typeface="+mj-lt"/>
              <a:buAutoNum type="alphaLcParenR"/>
            </a:pPr>
            <a:r>
              <a:rPr lang="it-IT" b="1" dirty="0">
                <a:solidFill>
                  <a:srgbClr val="002060"/>
                </a:solidFill>
                <a:effectLst>
                  <a:outerShdw blurRad="38100" dist="38100" dir="2700000" algn="tl">
                    <a:srgbClr val="000000">
                      <a:alpha val="43137"/>
                    </a:srgbClr>
                  </a:outerShdw>
                </a:effectLst>
                <a:latin typeface="Garamond" panose="02020404030301010803" pitchFamily="18" charset="0"/>
                <a:cs typeface="Arial" panose="020B0604020202020204" pitchFamily="34" charset="0"/>
              </a:rPr>
              <a:t>NAVE DA DIPORTO </a:t>
            </a:r>
            <a:r>
              <a:rPr lang="it-IT" sz="2800" b="1" dirty="0">
                <a:solidFill>
                  <a:srgbClr val="002060"/>
                </a:solidFill>
                <a:latin typeface="Garamond" panose="02020404030301010803" pitchFamily="18" charset="0"/>
                <a:cs typeface="Arial" panose="020B0604020202020204" pitchFamily="34" charset="0"/>
              </a:rPr>
              <a:t>: ogni unità con scafo di lunghezza superiore a ventiquattro metri, misurata secondo le norme armonizzate EN/ISO/DIS 8666 per la misurazione dei natanti e delle imbarcazioni da diporto;</a:t>
            </a:r>
          </a:p>
          <a:p>
            <a:pPr lvl="0" eaLnBrk="0" fontAlgn="base" hangingPunct="0"/>
            <a:r>
              <a:rPr lang="it-IT" dirty="0"/>
              <a:t>o di propulsione destinata alla navigazione da diporto;</a:t>
            </a:r>
          </a:p>
          <a:p>
            <a:pPr lvl="0" eaLnBrk="0" fontAlgn="base" hangingPunct="0"/>
            <a:r>
              <a:rPr lang="it-IT" dirty="0"/>
              <a:t>	</a:t>
            </a:r>
            <a:r>
              <a:rPr lang="it-IT" b="1" dirty="0"/>
              <a:t>nave da diporto</a:t>
            </a:r>
            <a:r>
              <a:rPr lang="it-IT" dirty="0"/>
              <a:t>: si intende ogni unità con scafo di lunghezza superiore a ventiquattro metri, misurata secondo le norme armonizzate EN/ISO/DIS 8666 per la misurazione dei natanti e delle imbarcazioni da diporto;</a:t>
            </a:r>
          </a:p>
        </p:txBody>
      </p:sp>
      <p:sp>
        <p:nvSpPr>
          <p:cNvPr id="3" name="Segnaposto data 2">
            <a:extLst>
              <a:ext uri="{FF2B5EF4-FFF2-40B4-BE49-F238E27FC236}">
                <a16:creationId xmlns:a16="http://schemas.microsoft.com/office/drawing/2014/main" xmlns="" id="{6495232D-C5B5-4479-B7E8-B5FF317405AC}"/>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BB1564FC-2055-49AE-80CA-52A594D3A520}"/>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19358518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192665"/>
            <a:ext cx="9551470" cy="3216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0" fontAlgn="base" hangingPunct="0">
              <a:lnSpc>
                <a:spcPct val="150000"/>
              </a:lnSpc>
              <a:spcBef>
                <a:spcPts val="375"/>
              </a:spcBef>
              <a:spcAft>
                <a:spcPts val="1000"/>
              </a:spcAft>
            </a:pPr>
            <a:endParaRPr lang="it-IT" sz="2600" b="1" dirty="0">
              <a:solidFill>
                <a:srgbClr val="002060"/>
              </a:solidFill>
              <a:latin typeface="Garamond" panose="02020404030301010803" pitchFamily="18" charset="0"/>
              <a:cs typeface="Arial" panose="020B0604020202020204" pitchFamily="34" charset="0"/>
            </a:endParaRPr>
          </a:p>
          <a:p>
            <a:pPr algn="just" eaLnBrk="0" fontAlgn="base" hangingPunct="0">
              <a:lnSpc>
                <a:spcPct val="150000"/>
              </a:lnSpc>
              <a:spcBef>
                <a:spcPts val="375"/>
              </a:spcBef>
              <a:spcAft>
                <a:spcPts val="1000"/>
              </a:spcAft>
            </a:pPr>
            <a:r>
              <a:rPr lang="it-IT" sz="2600" b="1" dirty="0">
                <a:solidFill>
                  <a:srgbClr val="002060"/>
                </a:solidFill>
                <a:latin typeface="Garamond" panose="02020404030301010803" pitchFamily="18" charset="0"/>
                <a:cs typeface="Arial" panose="020B0604020202020204" pitchFamily="34" charset="0"/>
              </a:rPr>
              <a:t>3. completate le formalità dovute, il messaggio, registrato nella banca dati AIDA, costituisce la prova dell’uscita dell’imbarcazione dal territorio unionale per le operazioni svolte in ambito AES (</a:t>
            </a:r>
            <a:r>
              <a:rPr lang="it-IT" sz="2600" b="1" dirty="0" err="1">
                <a:solidFill>
                  <a:srgbClr val="002060"/>
                </a:solidFill>
                <a:latin typeface="Garamond" panose="02020404030301010803" pitchFamily="18" charset="0"/>
                <a:cs typeface="Arial" panose="020B0604020202020204" pitchFamily="34" charset="0"/>
              </a:rPr>
              <a:t>Automated</a:t>
            </a:r>
            <a:r>
              <a:rPr lang="it-IT" sz="2600" b="1" dirty="0">
                <a:solidFill>
                  <a:srgbClr val="002060"/>
                </a:solidFill>
                <a:latin typeface="Garamond" panose="02020404030301010803" pitchFamily="18" charset="0"/>
                <a:cs typeface="Arial" panose="020B0604020202020204" pitchFamily="34" charset="0"/>
              </a:rPr>
              <a:t> Export System).</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10011113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192665"/>
            <a:ext cx="9551470" cy="4837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0" fontAlgn="base" hangingPunct="0">
              <a:lnSpc>
                <a:spcPct val="150000"/>
              </a:lnSpc>
              <a:spcBef>
                <a:spcPts val="375"/>
              </a:spcBef>
              <a:spcAft>
                <a:spcPts val="1000"/>
              </a:spcAft>
            </a:pPr>
            <a:r>
              <a:rPr lang="it-IT" sz="2600" b="1" dirty="0">
                <a:solidFill>
                  <a:srgbClr val="002060"/>
                </a:solidFill>
                <a:latin typeface="Garamond" panose="02020404030301010803" pitchFamily="18" charset="0"/>
                <a:cs typeface="Arial" panose="020B0604020202020204" pitchFamily="34" charset="0"/>
              </a:rPr>
              <a:t>Qualora, decorsi 90 giorni dalla data di svincolo delle merci per l’esportazione, la dogana di partenza non abbia ricevuto il messaggio di uscita o l’esportatore, anche prima del decorso di tale termine, abbia la certezza che la merce sia uscita ma non abbia ricevuto il «risultato di uscita», può essere attivata una procedura di ricerca o di appuramento (c.d. procedura di «follow up») ed, eventualmente, possono essere fornite </a:t>
            </a:r>
            <a:r>
              <a:rPr lang="it-IT" sz="2600" b="1" u="sng" dirty="0">
                <a:solidFill>
                  <a:srgbClr val="002060"/>
                </a:solidFill>
                <a:latin typeface="Garamond" panose="02020404030301010803" pitchFamily="18" charset="0"/>
                <a:cs typeface="Arial" panose="020B0604020202020204" pitchFamily="34" charset="0"/>
              </a:rPr>
              <a:t>prove cc.dd. alternative dell’uscita della merce </a:t>
            </a:r>
            <a:r>
              <a:rPr lang="it-IT" sz="2600" b="1" dirty="0">
                <a:solidFill>
                  <a:srgbClr val="002060"/>
                </a:solidFill>
                <a:latin typeface="Garamond" panose="02020404030301010803" pitchFamily="18" charset="0"/>
                <a:cs typeface="Arial" panose="020B0604020202020204" pitchFamily="34" charset="0"/>
              </a:rPr>
              <a:t>(art. 346 TULD), ossia:</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378476420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033170"/>
            <a:ext cx="955147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0" fontAlgn="base" hangingPunct="0">
              <a:lnSpc>
                <a:spcPct val="150000"/>
              </a:lnSpc>
              <a:spcBef>
                <a:spcPts val="375"/>
              </a:spcBef>
              <a:spcAft>
                <a:spcPts val="1000"/>
              </a:spcAft>
            </a:pPr>
            <a:r>
              <a:rPr lang="it-IT" sz="2600" b="1" dirty="0">
                <a:solidFill>
                  <a:srgbClr val="002060"/>
                </a:solidFill>
                <a:latin typeface="Garamond" panose="02020404030301010803" pitchFamily="18" charset="0"/>
                <a:cs typeface="Arial" panose="020B0604020202020204" pitchFamily="34" charset="0"/>
              </a:rPr>
              <a:t>— attestazioni e certificazioni rilasciate da una dogana o da altre pubbliche amministrazioni estere ovvero idonei documenti di trasporto internazionale;</a:t>
            </a:r>
          </a:p>
          <a:p>
            <a:pPr algn="just" eaLnBrk="0" fontAlgn="base" hangingPunct="0">
              <a:lnSpc>
                <a:spcPct val="150000"/>
              </a:lnSpc>
              <a:spcBef>
                <a:spcPts val="375"/>
              </a:spcBef>
              <a:spcAft>
                <a:spcPts val="1000"/>
              </a:spcAft>
            </a:pPr>
            <a:r>
              <a:rPr lang="it-IT" sz="2600" b="1" dirty="0">
                <a:solidFill>
                  <a:srgbClr val="002060"/>
                </a:solidFill>
                <a:latin typeface="Garamond" panose="02020404030301010803" pitchFamily="18" charset="0"/>
                <a:cs typeface="Arial" panose="020B0604020202020204" pitchFamily="34" charset="0"/>
              </a:rPr>
              <a:t>—	attestazioni apposte da Autorità estere, sui documenti doganali emessi a scorta di merci introdotte nel territorio doganale, salvo che a tali documenti sia riconosciuta, a condizione di reciprocità, la medesima efficacia attribuita alle analoghe attestazioni apposte dalle dogane italiane.</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246471521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192665"/>
            <a:ext cx="9551470" cy="3216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0" fontAlgn="base" hangingPunct="0">
              <a:lnSpc>
                <a:spcPct val="150000"/>
              </a:lnSpc>
              <a:spcBef>
                <a:spcPts val="375"/>
              </a:spcBef>
              <a:spcAft>
                <a:spcPts val="1000"/>
              </a:spcAft>
            </a:pPr>
            <a:endParaRPr lang="it-IT" altLang="it-IT" sz="2600" b="1" dirty="0">
              <a:solidFill>
                <a:srgbClr val="002060"/>
              </a:solidFill>
              <a:latin typeface="Garamond" panose="02020404030301010803" pitchFamily="18" charset="0"/>
              <a:cs typeface="Arial" panose="020B0604020202020204" pitchFamily="34" charset="0"/>
            </a:endParaRPr>
          </a:p>
          <a:p>
            <a:pPr algn="just" eaLnBrk="0" fontAlgn="base" hangingPunct="0">
              <a:lnSpc>
                <a:spcPct val="150000"/>
              </a:lnSpc>
              <a:spcBef>
                <a:spcPts val="375"/>
              </a:spcBef>
              <a:spcAft>
                <a:spcPts val="1000"/>
              </a:spcAft>
            </a:pPr>
            <a:r>
              <a:rPr lang="it-IT" altLang="it-IT" sz="2600" b="1" dirty="0">
                <a:solidFill>
                  <a:srgbClr val="002060"/>
                </a:solidFill>
                <a:latin typeface="Garamond" panose="02020404030301010803" pitchFamily="18" charset="0"/>
                <a:cs typeface="Arial" panose="020B0604020202020204" pitchFamily="34" charset="0"/>
              </a:rPr>
              <a:t>A seguito della modifica apportata dal D.L. n. 1/2012 all’art. 36, comma 4 del TULD, per l’esportazione delle imbarcazioni da diporto, a differenza delle altre imbarcazioni, non è più prevista la cancellazione dalle matricole o dai registri navali nazionali.</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1779084211"/>
      </p:ext>
    </p:extLst>
  </p:cSld>
  <p:clrMapOvr>
    <a:overrideClrMapping bg1="dk1" tx1="lt1" bg2="dk2" tx2="lt2" accent1="accent1" accent2="accent2" accent3="accent3" accent4="accent4" accent5="accent5" accent6="accent6" hlink="hlink" folHlink="folHlink"/>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192665"/>
            <a:ext cx="9551470" cy="2693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0" fontAlgn="base" hangingPunct="0">
              <a:lnSpc>
                <a:spcPct val="150000"/>
              </a:lnSpc>
              <a:spcAft>
                <a:spcPts val="1000"/>
              </a:spcAft>
            </a:pPr>
            <a:endParaRPr lang="it-IT" sz="2600" b="1" dirty="0">
              <a:solidFill>
                <a:srgbClr val="002060"/>
              </a:solidFill>
              <a:latin typeface="Garamond" panose="02020404030301010803" pitchFamily="18" charset="0"/>
              <a:cs typeface="Arial" panose="020B0604020202020204" pitchFamily="34" charset="0"/>
            </a:endParaRPr>
          </a:p>
          <a:p>
            <a:pPr algn="ctr" eaLnBrk="0" fontAlgn="base" hangingPunct="0">
              <a:lnSpc>
                <a:spcPct val="150000"/>
              </a:lnSpc>
              <a:spcAft>
                <a:spcPts val="1000"/>
              </a:spcAft>
            </a:pPr>
            <a:r>
              <a:rPr lang="it-IT" sz="2600" b="1" dirty="0">
                <a:solidFill>
                  <a:srgbClr val="002060"/>
                </a:solidFill>
                <a:latin typeface="Garamond" panose="02020404030301010803" pitchFamily="18" charset="0"/>
                <a:cs typeface="Arial" panose="020B0604020202020204" pitchFamily="34" charset="0"/>
              </a:rPr>
              <a:t>REGIMI SPECIALI</a:t>
            </a:r>
          </a:p>
          <a:p>
            <a:pPr algn="ctr" eaLnBrk="0" fontAlgn="base" hangingPunct="0">
              <a:lnSpc>
                <a:spcPct val="150000"/>
              </a:lnSpc>
              <a:spcAft>
                <a:spcPts val="1000"/>
              </a:spcAft>
            </a:pPr>
            <a:r>
              <a:rPr lang="it-IT" sz="2600" b="1" dirty="0">
                <a:solidFill>
                  <a:srgbClr val="002060"/>
                </a:solidFill>
                <a:latin typeface="Garamond" panose="02020404030301010803" pitchFamily="18" charset="0"/>
                <a:cs typeface="Arial" panose="020B0604020202020204" pitchFamily="34" charset="0"/>
              </a:rPr>
              <a:t>AMMISSIONE TEMPORANEA E PERFEZIONAMENTO ATTIVO E PASSIVO </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81088241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192665"/>
            <a:ext cx="9551470" cy="3621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0" fontAlgn="base" hangingPunct="0">
              <a:lnSpc>
                <a:spcPct val="150000"/>
              </a:lnSpc>
              <a:spcAft>
                <a:spcPts val="1000"/>
              </a:spcAft>
            </a:pPr>
            <a:r>
              <a:rPr lang="it-IT" sz="2600" b="1" dirty="0">
                <a:solidFill>
                  <a:srgbClr val="002060"/>
                </a:solidFill>
                <a:latin typeface="Garamond" panose="02020404030301010803" pitchFamily="18" charset="0"/>
                <a:cs typeface="Arial" panose="020B0604020202020204" pitchFamily="34" charset="0"/>
              </a:rPr>
              <a:t>Nel caso in cui l’imbarcazione non acquisisca la posizione di merce unionale, questa può entrare nelle acque unionali assoggettandosi ai seguenti regimi speciali:</a:t>
            </a:r>
          </a:p>
          <a:p>
            <a:pPr marL="342900" lvl="0" indent="-342900" algn="just" eaLnBrk="0" fontAlgn="base" hangingPunct="0">
              <a:lnSpc>
                <a:spcPct val="150000"/>
              </a:lnSpc>
              <a:buFont typeface="Times New Roman" panose="02020603050405020304" pitchFamily="18" charset="0"/>
              <a:buChar char="-"/>
            </a:pPr>
            <a:r>
              <a:rPr lang="it-IT" sz="2600" b="1" dirty="0">
                <a:solidFill>
                  <a:srgbClr val="002060"/>
                </a:solidFill>
                <a:latin typeface="Garamond" panose="02020404030301010803" pitchFamily="18" charset="0"/>
                <a:cs typeface="Arial" panose="020B0604020202020204" pitchFamily="34" charset="0"/>
              </a:rPr>
              <a:t>Ammissione temporanea;</a:t>
            </a:r>
          </a:p>
          <a:p>
            <a:pPr marL="342900" lvl="0" indent="-342900" algn="just" eaLnBrk="0" fontAlgn="base" hangingPunct="0">
              <a:lnSpc>
                <a:spcPct val="150000"/>
              </a:lnSpc>
              <a:buFont typeface="Times New Roman" panose="02020603050405020304" pitchFamily="18" charset="0"/>
              <a:buChar char="-"/>
            </a:pPr>
            <a:r>
              <a:rPr lang="it-IT" sz="2600" b="1" dirty="0">
                <a:solidFill>
                  <a:srgbClr val="002060"/>
                </a:solidFill>
                <a:latin typeface="Garamond" panose="02020404030301010803" pitchFamily="18" charset="0"/>
                <a:cs typeface="Arial" panose="020B0604020202020204" pitchFamily="34" charset="0"/>
              </a:rPr>
              <a:t>Perfezionamento attivo/passivo.</a:t>
            </a:r>
          </a:p>
          <a:p>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261975535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192665"/>
            <a:ext cx="9551470" cy="4365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fontAlgn="base">
              <a:lnSpc>
                <a:spcPct val="150000"/>
              </a:lnSpc>
            </a:pPr>
            <a:r>
              <a:rPr lang="it-IT" sz="2600" b="1" dirty="0">
                <a:solidFill>
                  <a:srgbClr val="002060"/>
                </a:solidFill>
                <a:latin typeface="Garamond" panose="02020404030301010803" pitchFamily="18" charset="0"/>
                <a:cs typeface="Arial" panose="020B0604020202020204" pitchFamily="34" charset="0"/>
              </a:rPr>
              <a:t>AMMISSIONE TEMPORANEA</a:t>
            </a:r>
          </a:p>
          <a:p>
            <a:pPr algn="ctr" fontAlgn="base">
              <a:lnSpc>
                <a:spcPct val="150000"/>
              </a:lnSpc>
            </a:pPr>
            <a:endParaRPr lang="it-IT" sz="2600" b="1" dirty="0">
              <a:solidFill>
                <a:srgbClr val="002060"/>
              </a:solidFill>
              <a:latin typeface="Garamond" panose="02020404030301010803" pitchFamily="18" charset="0"/>
              <a:cs typeface="Arial" panose="020B0604020202020204" pitchFamily="34" charset="0"/>
            </a:endParaRPr>
          </a:p>
          <a:p>
            <a:pPr algn="just" eaLnBrk="0" fontAlgn="base" hangingPunct="0">
              <a:lnSpc>
                <a:spcPct val="150000"/>
              </a:lnSpc>
              <a:spcAft>
                <a:spcPts val="1000"/>
              </a:spcAft>
            </a:pPr>
            <a:r>
              <a:rPr lang="it-IT" sz="2600" b="1" dirty="0">
                <a:solidFill>
                  <a:srgbClr val="002060"/>
                </a:solidFill>
                <a:latin typeface="Garamond" panose="02020404030301010803" pitchFamily="18" charset="0"/>
                <a:cs typeface="Arial" panose="020B0604020202020204" pitchFamily="34" charset="0"/>
              </a:rPr>
              <a:t>Tale regime rende possibile la temporanea presenza all’interno del territorio doganale unionale (che, come detto, comprende anche le acque territoriali) di unità da diporto non immesse in libera pratica.</a:t>
            </a:r>
          </a:p>
          <a:p>
            <a:pPr algn="just" eaLnBrk="0" fontAlgn="base" hangingPunct="0">
              <a:lnSpc>
                <a:spcPct val="150000"/>
              </a:lnSpc>
              <a:spcAft>
                <a:spcPts val="1000"/>
              </a:spcAft>
            </a:pPr>
            <a:endParaRPr lang="it-IT" altLang="it-IT" sz="2600" b="1" dirty="0">
              <a:solidFill>
                <a:srgbClr val="002060"/>
              </a:solidFill>
              <a:latin typeface="Garamond" panose="02020404030301010803" pitchFamily="18" charset="0"/>
              <a:cs typeface="Arial" panose="020B0604020202020204" pitchFamily="34" charset="0"/>
            </a:endParaRP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54764305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192665"/>
            <a:ext cx="9551470" cy="4837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0" fontAlgn="base" hangingPunct="0">
              <a:lnSpc>
                <a:spcPct val="150000"/>
              </a:lnSpc>
              <a:spcAft>
                <a:spcPts val="1000"/>
              </a:spcAft>
            </a:pPr>
            <a:r>
              <a:rPr lang="it-IT" sz="2600" b="1" dirty="0">
                <a:solidFill>
                  <a:srgbClr val="002060"/>
                </a:solidFill>
                <a:latin typeface="Garamond" panose="02020404030301010803" pitchFamily="18" charset="0"/>
                <a:cs typeface="Arial" panose="020B0604020202020204" pitchFamily="34" charset="0"/>
              </a:rPr>
              <a:t>Il regime di ammissione temporanea, ai sensi dell’art. 250 del Reg. UE 952/2013 (CDU), permette l’utilizzo temporaneo nel territorio dell’Unione europea, in esonero totale o parziale dei dazi all’importazione, dell’IVA e delle misure di politica commerciale, di merci non unionali destinate a essere nuovamente esportate o vincolate a un altro regime doganale senza aver subito modifiche, a eccezione del loro deprezzamento normale dovuto all’uso che ne è stato fatto.</a:t>
            </a:r>
            <a:endParaRPr lang="it-IT" altLang="it-IT" sz="2600" b="1" dirty="0">
              <a:solidFill>
                <a:srgbClr val="002060"/>
              </a:solidFill>
              <a:highlight>
                <a:srgbClr val="FFFF00"/>
              </a:highlight>
              <a:latin typeface="Garamond" panose="02020404030301010803" pitchFamily="18" charset="0"/>
              <a:cs typeface="Arial" panose="020B0604020202020204" pitchFamily="34" charset="0"/>
            </a:endParaRP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123270663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192665"/>
            <a:ext cx="9551470" cy="4365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0" fontAlgn="base" hangingPunct="0">
              <a:lnSpc>
                <a:spcPct val="150000"/>
              </a:lnSpc>
              <a:spcAft>
                <a:spcPts val="1000"/>
              </a:spcAft>
            </a:pPr>
            <a:r>
              <a:rPr lang="it-IT" sz="2600" b="1" dirty="0">
                <a:solidFill>
                  <a:srgbClr val="002060"/>
                </a:solidFill>
                <a:latin typeface="Garamond" panose="02020404030301010803" pitchFamily="18" charset="0"/>
                <a:cs typeface="Arial" panose="020B0604020202020204" pitchFamily="34" charset="0"/>
              </a:rPr>
              <a:t>Possono, tuttavia, essere autorizzate dall’Agenzia delle Dogane e dei Monopoli, nell’ambito di tale regime, le riparazioni e le operazioni di manutenzione, incluse le revisioni e le messe a punto o le misure destinate a conservare i beni o a garantirne la compatibilità con i requisiti tecnici indispensabili per consentire il loro utilizzo nell’ambito del regime.</a:t>
            </a:r>
          </a:p>
          <a:p>
            <a:pPr algn="just" eaLnBrk="0" fontAlgn="base" hangingPunct="0">
              <a:lnSpc>
                <a:spcPct val="150000"/>
              </a:lnSpc>
              <a:spcAft>
                <a:spcPts val="1000"/>
              </a:spcAft>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184469423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192665"/>
            <a:ext cx="9551470" cy="2564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0" fontAlgn="base" hangingPunct="0">
              <a:lnSpc>
                <a:spcPct val="150000"/>
              </a:lnSpc>
              <a:spcAft>
                <a:spcPts val="1000"/>
              </a:spcAft>
            </a:pPr>
            <a:endParaRPr lang="it-IT" sz="2600" b="1" dirty="0">
              <a:solidFill>
                <a:srgbClr val="002060"/>
              </a:solidFill>
              <a:latin typeface="Garamond" panose="02020404030301010803" pitchFamily="18" charset="0"/>
              <a:cs typeface="Arial" panose="020B0604020202020204" pitchFamily="34" charset="0"/>
            </a:endParaRPr>
          </a:p>
          <a:p>
            <a:pPr algn="just" eaLnBrk="0" fontAlgn="base" hangingPunct="0">
              <a:lnSpc>
                <a:spcPct val="150000"/>
              </a:lnSpc>
              <a:spcAft>
                <a:spcPts val="1000"/>
              </a:spcAft>
            </a:pPr>
            <a:r>
              <a:rPr lang="it-IT" sz="2600" b="1" dirty="0">
                <a:solidFill>
                  <a:srgbClr val="002060"/>
                </a:solidFill>
                <a:latin typeface="Garamond" panose="02020404030301010803" pitchFamily="18" charset="0"/>
                <a:cs typeface="Arial" panose="020B0604020202020204" pitchFamily="34" charset="0"/>
              </a:rPr>
              <a:t>Il regime di ammissione temporanea è appurato quando le merci importate temporaneamente sono riesportate o vincolate a un successivo regime doganale ovvero distrutte.</a:t>
            </a:r>
            <a:endParaRPr lang="it-IT" altLang="it-IT" sz="2600" b="1" dirty="0">
              <a:solidFill>
                <a:srgbClr val="002060"/>
              </a:solidFill>
              <a:latin typeface="Garamond" panose="02020404030301010803" pitchFamily="18" charset="0"/>
              <a:cs typeface="Arial" panose="020B0604020202020204" pitchFamily="34" charset="0"/>
            </a:endParaRP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105978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6B4063F1-90EA-4F3E-BCA2-2E792FDCA050}"/>
              </a:ext>
            </a:extLst>
          </p:cNvPr>
          <p:cNvSpPr txBox="1">
            <a:spLocks noChangeArrowheads="1"/>
          </p:cNvSpPr>
          <p:nvPr/>
        </p:nvSpPr>
        <p:spPr bwMode="auto">
          <a:xfrm>
            <a:off x="1258529" y="427079"/>
            <a:ext cx="10225548" cy="6463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342900" lvl="0" indent="-342900" algn="just" eaLnBrk="0" fontAlgn="base" hangingPunct="0">
              <a:lnSpc>
                <a:spcPct val="150000"/>
              </a:lnSpc>
              <a:buFont typeface="+mj-lt"/>
              <a:buAutoNum type="alphaLcPeriod"/>
            </a:pPr>
            <a:r>
              <a:rPr lang="it-IT" dirty="0"/>
              <a:t>	</a:t>
            </a:r>
            <a:r>
              <a:rPr lang="it-IT" b="1" dirty="0"/>
              <a:t>imbarcazione da diporto</a:t>
            </a:r>
            <a:r>
              <a:rPr lang="it-IT" dirty="0"/>
              <a:t>: si intende ogni unità con scafo </a:t>
            </a:r>
          </a:p>
          <a:p>
            <a:pPr lvl="0" algn="just" eaLnBrk="0" fontAlgn="base" hangingPunct="0">
              <a:lnSpc>
                <a:spcPct val="150000"/>
              </a:lnSpc>
            </a:pPr>
            <a:r>
              <a:rPr lang="it-IT" sz="2800" b="1" dirty="0">
                <a:solidFill>
                  <a:srgbClr val="002060"/>
                </a:solidFill>
                <a:latin typeface="Garamond" panose="02020404030301010803" pitchFamily="18" charset="0"/>
                <a:cs typeface="Arial" panose="020B0604020202020204" pitchFamily="34" charset="0"/>
              </a:rPr>
              <a:t>c) </a:t>
            </a:r>
            <a:r>
              <a:rPr lang="it-IT" b="1" dirty="0">
                <a:solidFill>
                  <a:srgbClr val="002060"/>
                </a:solidFill>
                <a:effectLst>
                  <a:outerShdw blurRad="38100" dist="38100" dir="2700000" algn="tl">
                    <a:srgbClr val="000000">
                      <a:alpha val="43137"/>
                    </a:srgbClr>
                  </a:outerShdw>
                </a:effectLst>
                <a:latin typeface="Garamond" panose="02020404030301010803" pitchFamily="18" charset="0"/>
                <a:cs typeface="Arial" panose="020B0604020202020204" pitchFamily="34" charset="0"/>
              </a:rPr>
              <a:t>IMBARCAZIONE DA DIPORTO </a:t>
            </a:r>
            <a:r>
              <a:rPr lang="it-IT" sz="2800" b="1" dirty="0">
                <a:solidFill>
                  <a:srgbClr val="002060"/>
                </a:solidFill>
                <a:latin typeface="Garamond" panose="02020404030301010803" pitchFamily="18" charset="0"/>
                <a:cs typeface="Arial" panose="020B0604020202020204" pitchFamily="34" charset="0"/>
              </a:rPr>
              <a:t>: ogni unità con scafo di lunghezza superiore a dieci metri e fino a ventiquattro metri, misurata secondo le norme armonizzate di cui alla lettera b);</a:t>
            </a:r>
          </a:p>
          <a:p>
            <a:pPr lvl="0" algn="just" eaLnBrk="0" fontAlgn="base" hangingPunct="0">
              <a:lnSpc>
                <a:spcPct val="150000"/>
              </a:lnSpc>
            </a:pPr>
            <a:endParaRPr lang="it-IT" sz="2800" b="1" dirty="0">
              <a:solidFill>
                <a:srgbClr val="002060"/>
              </a:solidFill>
              <a:latin typeface="Garamond" panose="02020404030301010803" pitchFamily="18" charset="0"/>
              <a:cs typeface="Arial" panose="020B0604020202020204" pitchFamily="34" charset="0"/>
            </a:endParaRPr>
          </a:p>
          <a:p>
            <a:pPr lvl="0" algn="just" eaLnBrk="0" fontAlgn="base" hangingPunct="0">
              <a:lnSpc>
                <a:spcPct val="150000"/>
              </a:lnSpc>
            </a:pPr>
            <a:r>
              <a:rPr lang="it-IT" sz="2800" b="1" dirty="0">
                <a:solidFill>
                  <a:srgbClr val="002060"/>
                </a:solidFill>
                <a:latin typeface="Garamond" panose="02020404030301010803" pitchFamily="18" charset="0"/>
                <a:cs typeface="Arial" panose="020B0604020202020204" pitchFamily="34" charset="0"/>
              </a:rPr>
              <a:t>d) </a:t>
            </a:r>
            <a:r>
              <a:rPr lang="it-IT" b="1" dirty="0">
                <a:solidFill>
                  <a:srgbClr val="002060"/>
                </a:solidFill>
                <a:effectLst>
                  <a:outerShdw blurRad="38100" dist="38100" dir="2700000" algn="tl">
                    <a:srgbClr val="000000">
                      <a:alpha val="43137"/>
                    </a:srgbClr>
                  </a:outerShdw>
                </a:effectLst>
                <a:latin typeface="Garamond" panose="02020404030301010803" pitchFamily="18" charset="0"/>
                <a:cs typeface="Arial" panose="020B0604020202020204" pitchFamily="34" charset="0"/>
              </a:rPr>
              <a:t>NATANTE DA DIPORTO </a:t>
            </a:r>
            <a:r>
              <a:rPr lang="it-IT" sz="2800" b="1" dirty="0">
                <a:solidFill>
                  <a:srgbClr val="002060"/>
                </a:solidFill>
                <a:latin typeface="Garamond" panose="02020404030301010803" pitchFamily="18" charset="0"/>
                <a:cs typeface="Arial" panose="020B0604020202020204" pitchFamily="34" charset="0"/>
              </a:rPr>
              <a:t>: ogni unità da diporto a remi, a motore o </a:t>
            </a:r>
            <a:r>
              <a:rPr lang="it-IT" sz="2800" b="1">
                <a:solidFill>
                  <a:srgbClr val="002060"/>
                </a:solidFill>
                <a:latin typeface="Garamond" panose="02020404030301010803" pitchFamily="18" charset="0"/>
                <a:cs typeface="Arial" panose="020B0604020202020204" pitchFamily="34" charset="0"/>
              </a:rPr>
              <a:t>a vela con </a:t>
            </a:r>
            <a:r>
              <a:rPr lang="it-IT" sz="2800" b="1" dirty="0">
                <a:solidFill>
                  <a:srgbClr val="002060"/>
                </a:solidFill>
                <a:latin typeface="Garamond" panose="02020404030301010803" pitchFamily="18" charset="0"/>
                <a:cs typeface="Arial" panose="020B0604020202020204" pitchFamily="34" charset="0"/>
              </a:rPr>
              <a:t>scafo di lunghezza pari o inferiore a dieci metri, misurata secondo le norme armonizzate di cui alla lettera b).</a:t>
            </a:r>
          </a:p>
          <a:p>
            <a:pPr indent="-342900" algn="just" fontAlgn="base">
              <a:lnSpc>
                <a:spcPct val="150000"/>
              </a:lnSpc>
              <a:buFont typeface="+mj-lt"/>
              <a:buAutoNum type="alphaLcParenR"/>
            </a:pPr>
            <a:r>
              <a:rPr lang="it-IT" dirty="0"/>
              <a:t>di cui alla lettera b);</a:t>
            </a:r>
          </a:p>
          <a:p>
            <a:pPr lvl="0" eaLnBrk="0" fontAlgn="base" hangingPunct="0"/>
            <a:r>
              <a:rPr lang="it-IT" dirty="0"/>
              <a:t> unità da diporto a remi, o con scafo di lunghezza pari o inferiore a dieci metri, misurata secondo le norme armonizzate di cui alla lettera b).</a:t>
            </a:r>
          </a:p>
        </p:txBody>
      </p:sp>
      <p:sp>
        <p:nvSpPr>
          <p:cNvPr id="3" name="Segnaposto data 2">
            <a:extLst>
              <a:ext uri="{FF2B5EF4-FFF2-40B4-BE49-F238E27FC236}">
                <a16:creationId xmlns:a16="http://schemas.microsoft.com/office/drawing/2014/main" xmlns="" id="{6495232D-C5B5-4479-B7E8-B5FF317405AC}"/>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BB1564FC-2055-49AE-80CA-52A594D3A520}"/>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33230223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192665"/>
            <a:ext cx="9551470" cy="4837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fontAlgn="base">
              <a:lnSpc>
                <a:spcPct val="150000"/>
              </a:lnSpc>
            </a:pPr>
            <a:r>
              <a:rPr lang="da-DK" sz="2600" b="1" dirty="0">
                <a:solidFill>
                  <a:srgbClr val="002060"/>
                </a:solidFill>
                <a:latin typeface="Garamond" panose="02020404030301010803" pitchFamily="18" charset="0"/>
                <a:cs typeface="Arial" panose="020B0604020202020204" pitchFamily="34" charset="0"/>
              </a:rPr>
              <a:t>(Art. 251, paragrafo 2, del Regolamento </a:t>
            </a:r>
            <a:r>
              <a:rPr lang="it-IT" sz="2600" b="1" dirty="0">
                <a:solidFill>
                  <a:srgbClr val="002060"/>
                </a:solidFill>
                <a:latin typeface="Garamond" panose="02020404030301010803" pitchFamily="18" charset="0"/>
                <a:cs typeface="Arial" panose="020B0604020202020204" pitchFamily="34" charset="0"/>
              </a:rPr>
              <a:t>UE n.952/2013 (CDU</a:t>
            </a:r>
            <a:r>
              <a:rPr lang="da-DK" sz="2600" b="1" dirty="0">
                <a:solidFill>
                  <a:srgbClr val="002060"/>
                </a:solidFill>
                <a:latin typeface="Garamond" panose="02020404030301010803" pitchFamily="18" charset="0"/>
                <a:cs typeface="Arial" panose="020B0604020202020204" pitchFamily="34" charset="0"/>
              </a:rPr>
              <a:t>)</a:t>
            </a:r>
            <a:endParaRPr lang="it-IT" sz="2600" b="1" dirty="0">
              <a:solidFill>
                <a:srgbClr val="002060"/>
              </a:solidFill>
              <a:latin typeface="Garamond" panose="02020404030301010803" pitchFamily="18" charset="0"/>
              <a:cs typeface="Arial" panose="020B0604020202020204" pitchFamily="34" charset="0"/>
            </a:endParaRPr>
          </a:p>
          <a:p>
            <a:pPr algn="just" eaLnBrk="0" fontAlgn="base" hangingPunct="0">
              <a:lnSpc>
                <a:spcPct val="150000"/>
              </a:lnSpc>
              <a:spcAft>
                <a:spcPts val="1000"/>
              </a:spcAft>
            </a:pPr>
            <a:r>
              <a:rPr lang="it-IT" sz="2600" b="1" dirty="0">
                <a:solidFill>
                  <a:srgbClr val="002060"/>
                </a:solidFill>
                <a:latin typeface="Garamond" panose="02020404030301010803" pitchFamily="18" charset="0"/>
                <a:cs typeface="Arial" panose="020B0604020202020204" pitchFamily="34" charset="0"/>
              </a:rPr>
              <a:t>In linea generale, il </a:t>
            </a:r>
            <a:r>
              <a:rPr lang="it-IT" sz="2600" b="1" u="sng" dirty="0">
                <a:solidFill>
                  <a:srgbClr val="002060"/>
                </a:solidFill>
                <a:latin typeface="Garamond" panose="02020404030301010803" pitchFamily="18" charset="0"/>
                <a:cs typeface="Arial" panose="020B0604020202020204" pitchFamily="34" charset="0"/>
              </a:rPr>
              <a:t>periodo massimo</a:t>
            </a:r>
            <a:r>
              <a:rPr lang="it-IT" sz="2600" b="1" dirty="0">
                <a:solidFill>
                  <a:srgbClr val="002060"/>
                </a:solidFill>
                <a:latin typeface="Garamond" panose="02020404030301010803" pitchFamily="18" charset="0"/>
                <a:cs typeface="Arial" panose="020B0604020202020204" pitchFamily="34" charset="0"/>
              </a:rPr>
              <a:t> per il quale i beni possono rimanere vincolati al regime di ammissione temporanea per la stessa finalità e sotto la responsabilità dello stesso titolare dell'autorizzazione è di 24 mesi, anche se il regime è stato appurato vincolando le merci a un altro regime speciale e queste sono state poi nuovamente vincolate al regime di ammissione temporanea.</a:t>
            </a:r>
            <a:endParaRPr lang="it-IT" altLang="it-IT" sz="2600" b="1" dirty="0">
              <a:solidFill>
                <a:srgbClr val="002060"/>
              </a:solidFill>
              <a:latin typeface="Garamond" panose="02020404030301010803" pitchFamily="18" charset="0"/>
              <a:cs typeface="Arial" panose="020B0604020202020204" pitchFamily="34" charset="0"/>
            </a:endParaRP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427759137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192665"/>
            <a:ext cx="9551470" cy="3636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fontAlgn="base">
              <a:lnSpc>
                <a:spcPct val="150000"/>
              </a:lnSpc>
            </a:pPr>
            <a:endParaRPr lang="it-IT" sz="2600" b="1" dirty="0">
              <a:solidFill>
                <a:srgbClr val="002060"/>
              </a:solidFill>
              <a:latin typeface="Garamond" panose="02020404030301010803" pitchFamily="18" charset="0"/>
              <a:cs typeface="Arial" panose="020B0604020202020204" pitchFamily="34" charset="0"/>
            </a:endParaRPr>
          </a:p>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Con riferimento ai mezzi di trasporto marittimi e fluviali ad uso privato, l’art. 217, lett. e) del Regolamento Delegato (UE) n. 2446/2017 prevede, invece, che il termine massimo di appuramento è pari a 18 mesi, decorrenti dalla data di ingresso del natante nelle acque unionali.</a:t>
            </a: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1588215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192665"/>
            <a:ext cx="9551470" cy="3636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fontAlgn="base">
              <a:lnSpc>
                <a:spcPct val="150000"/>
              </a:lnSpc>
            </a:pPr>
            <a:endParaRPr lang="it-IT" sz="2600" b="1" dirty="0">
              <a:solidFill>
                <a:srgbClr val="002060"/>
              </a:solidFill>
              <a:latin typeface="Garamond" panose="02020404030301010803" pitchFamily="18" charset="0"/>
              <a:cs typeface="Arial" panose="020B0604020202020204" pitchFamily="34" charset="0"/>
            </a:endParaRPr>
          </a:p>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Il regime di ammissione temporanea può essere utilizzato unicamente a condizione che:</a:t>
            </a:r>
          </a:p>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	le merci non siano destinate a subire modifiche, a eccezione del loro deprezzamento normale dovuto all'uso effettuato;</a:t>
            </a: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just" fontAlgn="base">
              <a:lnSpc>
                <a:spcPct val="150000"/>
              </a:lnSpc>
            </a:pPr>
            <a:endParaRPr lang="it-IT" altLang="it-IT" sz="26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81626739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192665"/>
            <a:ext cx="9551470" cy="3636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	sia possibile garantire l'identificazione delle merci vincolate al regime, salvo quando, tenuto conto della natura delle merci o dell'uso previsto, l'assenza di misure di identificazione non può dar adito a un'utilizzazione abusiva del regime oppure quando è possibile verificare se sono soddisfatte le condizioni previste per le merci equivalenti.</a:t>
            </a:r>
            <a:endParaRPr lang="it-IT" altLang="it-IT" sz="2600" b="1" dirty="0">
              <a:solidFill>
                <a:srgbClr val="002060"/>
              </a:solidFill>
              <a:highlight>
                <a:srgbClr val="FFFF00"/>
              </a:highlight>
              <a:latin typeface="Garamond" panose="02020404030301010803" pitchFamily="18" charset="0"/>
              <a:ea typeface="Calibri" panose="020F0502020204030204" pitchFamily="34" charset="0"/>
              <a:cs typeface="Arial" panose="020B0604020202020204" pitchFamily="34" charset="0"/>
            </a:endParaRP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77547600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192665"/>
            <a:ext cx="9551470" cy="3036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	il titolare del regime sia stabilito al di fuori del territorio doganale dell'Unione, salvo che sia altrimenti disposto;</a:t>
            </a:r>
          </a:p>
          <a:p>
            <a:pPr algn="just" fontAlgn="base">
              <a:lnSpc>
                <a:spcPct val="150000"/>
              </a:lnSpc>
            </a:pPr>
            <a:endParaRPr lang="it-IT" sz="2600" b="1" dirty="0">
              <a:solidFill>
                <a:srgbClr val="002060"/>
              </a:solidFill>
              <a:latin typeface="Garamond" panose="02020404030301010803" pitchFamily="18" charset="0"/>
              <a:cs typeface="Arial" panose="020B0604020202020204" pitchFamily="34" charset="0"/>
            </a:endParaRPr>
          </a:p>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	siano soddisfatti i requisiti relativi all'esenzione totale o parziale dai dazi stabiliti nella normativa doganale.</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106701951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192665"/>
            <a:ext cx="9551470" cy="2436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fontAlgn="base">
              <a:lnSpc>
                <a:spcPct val="150000"/>
              </a:lnSpc>
            </a:pPr>
            <a:endParaRPr lang="it-IT" sz="2600" b="1" dirty="0">
              <a:solidFill>
                <a:srgbClr val="002060"/>
              </a:solidFill>
              <a:latin typeface="Garamond" panose="02020404030301010803" pitchFamily="18" charset="0"/>
              <a:cs typeface="Arial" panose="020B0604020202020204" pitchFamily="34" charset="0"/>
            </a:endParaRPr>
          </a:p>
          <a:p>
            <a:pPr algn="just" fontAlgn="base">
              <a:lnSpc>
                <a:spcPct val="150000"/>
              </a:lnSpc>
            </a:pPr>
            <a:endParaRPr lang="it-IT" sz="2600" b="1" dirty="0">
              <a:solidFill>
                <a:srgbClr val="002060"/>
              </a:solidFill>
              <a:latin typeface="Garamond" panose="02020404030301010803" pitchFamily="18" charset="0"/>
              <a:cs typeface="Arial" panose="020B0604020202020204" pitchFamily="34" charset="0"/>
            </a:endParaRPr>
          </a:p>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L’ammissione temporanea può essere concessa in esonero totale o parziale dei dazi.</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173389184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802253"/>
            <a:ext cx="9551470" cy="5437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Tra i beni ammessi all’esonero totale dei dazi vi rientrano i mezzi di trasporto adibiti alla navigazione marittima e nelle acque interne, se:</a:t>
            </a:r>
          </a:p>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	sono immatricolati al di fuori dell’UE a nome di una persona stabilita fuori da tale territorio;</a:t>
            </a:r>
          </a:p>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	se non sono immatricolati, devono essere di proprietà di una persona stabilita fuori del territorio doganale dell’UE;</a:t>
            </a:r>
          </a:p>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	sono utilizzati da una persona stabilita fuori del territorio unionale.</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dirty="0"/>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a:t>
            </a:r>
            <a:r>
              <a:rPr lang="it-IT" i="1" dirty="0">
                <a:latin typeface="Garamond" panose="02020404030301010803" pitchFamily="18" charset="0"/>
              </a:rPr>
              <a:t>posizione doganale delle unità da diporto unionali ed </a:t>
            </a:r>
            <a:r>
              <a:rPr lang="it-IT" i="1" dirty="0" err="1">
                <a:latin typeface="Garamond" panose="02020404030301010803" pitchFamily="18" charset="0"/>
              </a:rPr>
              <a:t>extraunionali</a:t>
            </a:r>
            <a:r>
              <a:rPr lang="it-IT" i="1" dirty="0">
                <a:latin typeface="Garamond" panose="02020404030301010803" pitchFamily="18" charset="0"/>
              </a:rPr>
              <a:t>  </a:t>
            </a:r>
            <a:endParaRPr lang="en-US" i="1" dirty="0">
              <a:latin typeface="Garamond" panose="02020404030301010803" pitchFamily="18" charset="0"/>
            </a:endParaRPr>
          </a:p>
        </p:txBody>
      </p:sp>
    </p:spTree>
    <p:extLst>
      <p:ext uri="{BB962C8B-B14F-4D97-AF65-F5344CB8AC3E}">
        <p14:creationId xmlns:p14="http://schemas.microsoft.com/office/powerpoint/2010/main" val="149134670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018007"/>
            <a:ext cx="9551470" cy="4237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In caso di utilizzo privato da parte di un soggetto extra-UE diverso dall’intestatario dell’immatricolazione, la concessione dell’esenzione totale del dazio all’importazione è subordinata alla condizione che tale persona sia debitamente autorizzata per iscritto dal titolare dell’autorizzazione. In altri termini, in questa circostanza l’utilizzatore deve essere in possesso di una delega emessa dal soggetto che ha provveduto all’immatricolazione.</a:t>
            </a:r>
            <a:endParaRPr lang="it-IT" sz="2600" b="1" dirty="0">
              <a:solidFill>
                <a:srgbClr val="002060"/>
              </a:solidFill>
              <a:highlight>
                <a:srgbClr val="FFFF00"/>
              </a:highlight>
              <a:latin typeface="Garamond" panose="02020404030301010803" pitchFamily="18" charset="0"/>
              <a:cs typeface="Arial" panose="020B0604020202020204" pitchFamily="34" charset="0"/>
            </a:endParaRP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36776573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223487"/>
            <a:ext cx="9551470" cy="3036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it-IT" sz="2600" b="1" dirty="0">
                <a:solidFill>
                  <a:srgbClr val="002060"/>
                </a:solidFill>
                <a:latin typeface="Garamond" panose="02020404030301010803" pitchFamily="18" charset="0"/>
                <a:cs typeface="Arial" panose="020B0604020202020204" pitchFamily="34" charset="0"/>
              </a:rPr>
              <a:t>LA DICHIARAZIONE PER L’AMMISSIONE TEMPORANEA</a:t>
            </a:r>
          </a:p>
          <a:p>
            <a:pPr algn="ctr"/>
            <a:r>
              <a:rPr lang="it-IT" sz="2600" b="1" dirty="0">
                <a:solidFill>
                  <a:srgbClr val="002060"/>
                </a:solidFill>
                <a:latin typeface="Garamond" panose="02020404030301010803" pitchFamily="18" charset="0"/>
                <a:cs typeface="Arial" panose="020B0604020202020204" pitchFamily="34" charset="0"/>
              </a:rPr>
              <a:t>(Art. 136 del Regolamento Delegato (UE) n.2446/2015) </a:t>
            </a:r>
          </a:p>
          <a:p>
            <a:pPr algn="ctr"/>
            <a:endParaRPr lang="it-IT" sz="2600" b="1" dirty="0">
              <a:solidFill>
                <a:srgbClr val="002060"/>
              </a:solidFill>
              <a:latin typeface="Garamond" panose="02020404030301010803" pitchFamily="18" charset="0"/>
              <a:cs typeface="Arial" panose="020B0604020202020204" pitchFamily="34" charset="0"/>
            </a:endParaRPr>
          </a:p>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Le dichiarazioni in dogana per l’ammissione temporanea delle imbarcazioni </a:t>
            </a:r>
            <a:r>
              <a:rPr lang="it-IT" sz="2600" b="1" u="sng" dirty="0">
                <a:solidFill>
                  <a:srgbClr val="002060"/>
                </a:solidFill>
                <a:latin typeface="Garamond" panose="02020404030301010803" pitchFamily="18" charset="0"/>
                <a:cs typeface="Arial" panose="020B0604020202020204" pitchFamily="34" charset="0"/>
              </a:rPr>
              <a:t>possono</a:t>
            </a:r>
            <a:r>
              <a:rPr lang="it-IT" sz="2600" b="1" dirty="0">
                <a:solidFill>
                  <a:srgbClr val="002060"/>
                </a:solidFill>
                <a:latin typeface="Garamond" panose="02020404030301010803" pitchFamily="18" charset="0"/>
                <a:cs typeface="Arial" panose="020B0604020202020204" pitchFamily="34" charset="0"/>
              </a:rPr>
              <a:t> essere presentate verbalmente presso l’ufficio doganale nel primo porto di arrivo nel territorio dell’UE.</a:t>
            </a:r>
            <a:endParaRPr lang="it-IT" sz="2600" b="1" dirty="0">
              <a:solidFill>
                <a:srgbClr val="002060"/>
              </a:solidFill>
              <a:highlight>
                <a:srgbClr val="FFFF00"/>
              </a:highlight>
              <a:latin typeface="Garamond" panose="02020404030301010803" pitchFamily="18" charset="0"/>
              <a:cs typeface="Arial" panose="020B0604020202020204" pitchFamily="34" charset="0"/>
            </a:endParaRP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397201630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223487"/>
            <a:ext cx="9551470" cy="3636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fontAlgn="base">
              <a:lnSpc>
                <a:spcPct val="150000"/>
              </a:lnSpc>
            </a:pPr>
            <a:endParaRPr lang="it-IT" sz="2600" b="1" dirty="0">
              <a:solidFill>
                <a:srgbClr val="002060"/>
              </a:solidFill>
              <a:latin typeface="Garamond" panose="02020404030301010803" pitchFamily="18" charset="0"/>
              <a:cs typeface="Arial" panose="020B0604020202020204" pitchFamily="34" charset="0"/>
            </a:endParaRPr>
          </a:p>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Per i mezzi di trasporto dichiarati verbalmente, l’autorizzazione è concessa alla persona che ha il controllo fisico delle merci al momento dello svincolo delle stesse per il regime di ammissione temporanea, a meno che tale persona agisca per conto di un altro soggetto; in tal caso l’autorizzazione è concessa a quest’ultimo.</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3963497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6B4063F1-90EA-4F3E-BCA2-2E792FDCA050}"/>
              </a:ext>
            </a:extLst>
          </p:cNvPr>
          <p:cNvSpPr txBox="1">
            <a:spLocks noChangeArrowheads="1"/>
          </p:cNvSpPr>
          <p:nvPr/>
        </p:nvSpPr>
        <p:spPr bwMode="auto">
          <a:xfrm>
            <a:off x="983226" y="233793"/>
            <a:ext cx="9497962" cy="5391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endPar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endParaRPr lang="it-IT" altLang="it-IT" sz="2800" b="1" dirty="0">
              <a:solidFill>
                <a:srgbClr val="002060"/>
              </a:solidFill>
              <a:latin typeface="Garamond" panose="02020404030301010803" pitchFamily="18" charset="0"/>
              <a:ea typeface="Calibri" panose="020F0502020204030204" pitchFamily="34" charset="0"/>
              <a:cs typeface="Arial" panose="020B0604020202020204" pitchFamily="34" charset="0"/>
            </a:endParaRPr>
          </a:p>
          <a:p>
            <a:pPr algn="ctr"/>
            <a:r>
              <a:rPr lang="it-IT" sz="2800" b="1" dirty="0">
                <a:solidFill>
                  <a:srgbClr val="002060"/>
                </a:solidFill>
                <a:latin typeface="Garamond" panose="02020404030301010803" pitchFamily="18" charset="0"/>
                <a:cs typeface="Arial" panose="020B0604020202020204" pitchFamily="34" charset="0"/>
              </a:rPr>
              <a:t>OBBLIGHI PREVISTI DALLA NORMATIVA NAUTICA IN TEMA DI REGISTRAZIONE DELLE UNITA’ DA DIPORTO ITALIANE</a:t>
            </a:r>
          </a:p>
          <a:p>
            <a:pPr algn="ctr"/>
            <a:endParaRPr lang="it-IT" sz="2800" b="1" dirty="0">
              <a:solidFill>
                <a:srgbClr val="002060"/>
              </a:solidFill>
              <a:latin typeface="Garamond" panose="02020404030301010803" pitchFamily="18" charset="0"/>
              <a:cs typeface="Arial" panose="020B0604020202020204" pitchFamily="34" charset="0"/>
            </a:endParaRPr>
          </a:p>
          <a:p>
            <a:pPr algn="just" eaLnBrk="0" fontAlgn="base" hangingPunct="0">
              <a:lnSpc>
                <a:spcPct val="150000"/>
              </a:lnSpc>
              <a:spcAft>
                <a:spcPts val="1000"/>
              </a:spcAft>
            </a:pPr>
            <a:r>
              <a:rPr lang="it-IT" sz="2800" b="1" dirty="0">
                <a:solidFill>
                  <a:srgbClr val="002060"/>
                </a:solidFill>
                <a:latin typeface="Garamond" panose="02020404030301010803" pitchFamily="18" charset="0"/>
                <a:cs typeface="Arial" panose="020B0604020202020204" pitchFamily="34" charset="0"/>
              </a:rPr>
              <a:t>Si riporta una sintesi degli obblighi previsti dalla normativa nautica in tema di registrazione delle unità da diporto:</a:t>
            </a:r>
          </a:p>
          <a:p>
            <a:pPr algn="ctr"/>
            <a:endParaRPr lang="it-IT" sz="2800" b="1" dirty="0">
              <a:solidFill>
                <a:srgbClr val="002060"/>
              </a:solidFill>
              <a:latin typeface="Garamond" panose="02020404030301010803" pitchFamily="18" charset="0"/>
              <a:cs typeface="Arial" panose="020B0604020202020204" pitchFamily="34" charset="0"/>
            </a:endParaRPr>
          </a:p>
          <a:p>
            <a:pPr algn="ctr"/>
            <a:endParaRPr lang="it-IT" sz="2800" b="1" dirty="0">
              <a:solidFill>
                <a:srgbClr val="002060"/>
              </a:solidFill>
              <a:latin typeface="Garamond" panose="02020404030301010803" pitchFamily="18" charset="0"/>
              <a:cs typeface="Arial" panose="020B0604020202020204" pitchFamily="34" charset="0"/>
            </a:endParaRPr>
          </a:p>
          <a:p>
            <a:pPr algn="ctr"/>
            <a:endParaRPr lang="it-IT" sz="2800" b="1" dirty="0">
              <a:solidFill>
                <a:srgbClr val="002060"/>
              </a:solidFill>
              <a:latin typeface="Garamond" panose="02020404030301010803" pitchFamily="18" charset="0"/>
              <a:cs typeface="Arial" panose="020B0604020202020204" pitchFamily="34" charset="0"/>
            </a:endParaRPr>
          </a:p>
        </p:txBody>
      </p:sp>
      <p:sp>
        <p:nvSpPr>
          <p:cNvPr id="3" name="Segnaposto data 2">
            <a:extLst>
              <a:ext uri="{FF2B5EF4-FFF2-40B4-BE49-F238E27FC236}">
                <a16:creationId xmlns:a16="http://schemas.microsoft.com/office/drawing/2014/main" xmlns="" id="{6495232D-C5B5-4479-B7E8-B5FF317405AC}"/>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BB1564FC-2055-49AE-80CA-52A594D3A520}"/>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384428295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223487"/>
            <a:ext cx="9551470" cy="4837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L’Agenzia delle Dogane e dei Monopoli ha chiarito che “per un </a:t>
            </a:r>
            <a:r>
              <a:rPr lang="it-IT" sz="2600" b="1" dirty="0" err="1">
                <a:solidFill>
                  <a:srgbClr val="002060"/>
                </a:solidFill>
                <a:latin typeface="Garamond" panose="02020404030301010803" pitchFamily="18" charset="0"/>
                <a:cs typeface="Arial" panose="020B0604020202020204" pitchFamily="34" charset="0"/>
              </a:rPr>
              <a:t>pleasure</a:t>
            </a:r>
            <a:r>
              <a:rPr lang="it-IT" sz="2600" b="1" dirty="0">
                <a:solidFill>
                  <a:srgbClr val="002060"/>
                </a:solidFill>
                <a:latin typeface="Garamond" panose="02020404030301010803" pitchFamily="18" charset="0"/>
                <a:cs typeface="Arial" panose="020B0604020202020204" pitchFamily="34" charset="0"/>
              </a:rPr>
              <a:t> yacht, registrato in un Paese terzo, la richiesta della dichiarazione verbale – prevista dall’art. 136 del RD al fine di attestare il momento di ingresso nel territorio doganale dell’Unione – debba considerarsi una «facoltà» e non un obbligo, tenuto conto che già il semplice passaggio della frontiera dell’Unione (in questo caso l’ingresso nelle acque territoriali) comporta il vincolo al regime di ammissione temporanea.</a:t>
            </a:r>
            <a:endParaRPr lang="it-IT" sz="2600" b="1" dirty="0">
              <a:solidFill>
                <a:srgbClr val="002060"/>
              </a:solidFill>
              <a:highlight>
                <a:srgbClr val="FFFF00"/>
              </a:highlight>
              <a:latin typeface="Garamond" panose="02020404030301010803" pitchFamily="18" charset="0"/>
              <a:cs typeface="Arial" panose="020B0604020202020204" pitchFamily="34" charset="0"/>
            </a:endParaRP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325045966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223487"/>
            <a:ext cx="9551470" cy="3636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Qualora, tuttavia, il titolare dell’unità da diporto decidesse comunque di presentare la dichiarazione verbale per farsi attestare dall’ufficio doganale il momento di ingresso dell’imbarcazione nel territorio unionale e il conseguente inizio del periodo di appuramento, lo stesso può utilizzare l’allegato 71-01 del RD, senza la richiesta di ulteriori garanzie, dimostrando che il natante:</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364033704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223487"/>
            <a:ext cx="9551470" cy="3036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fontAlgn="base">
              <a:lnSpc>
                <a:spcPct val="150000"/>
              </a:lnSpc>
            </a:pPr>
            <a:endParaRPr lang="it-IT" sz="2600" b="1" dirty="0">
              <a:solidFill>
                <a:srgbClr val="002060"/>
              </a:solidFill>
              <a:latin typeface="Garamond" panose="02020404030301010803" pitchFamily="18" charset="0"/>
              <a:cs typeface="Arial" panose="020B0604020202020204" pitchFamily="34" charset="0"/>
            </a:endParaRPr>
          </a:p>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	è registrato in un Paese terzo ed è di proprietà di un soggetto extra-UE;</a:t>
            </a:r>
          </a:p>
          <a:p>
            <a:pPr algn="just" fontAlgn="base">
              <a:lnSpc>
                <a:spcPct val="150000"/>
              </a:lnSpc>
            </a:pPr>
            <a:endParaRPr lang="it-IT" sz="2600" b="1" dirty="0">
              <a:solidFill>
                <a:srgbClr val="002060"/>
              </a:solidFill>
              <a:latin typeface="Garamond" panose="02020404030301010803" pitchFamily="18" charset="0"/>
              <a:cs typeface="Arial" panose="020B0604020202020204" pitchFamily="34" charset="0"/>
            </a:endParaRPr>
          </a:p>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	proviene da un territorio al di fuori dell’UE.</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370760367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223487"/>
            <a:ext cx="9551470" cy="4837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Il modulo di cui all’Allegato 71-01 del RD è composto da una prima parte da compilare a cura dell’armatore con i propri dati, quelli dell’unità da vincolare al regime di ammissione temporanea (descrizione dell’unità, modello e lunghezza, valore, bandiera e numero di registrazione, identificativo IMO), dell’utilizzo per finalità di diporto e del periodo di 18 mesi di appuramento con relativa scadenza, e di una seconda parte riservata all’Agenzia delle dogane e dei monopoli.</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88718551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223487"/>
            <a:ext cx="9551470" cy="3036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Tale documento, che prova l’inizio della decorrenza del termine di appuramento entro cui l’unità da diporto deve essere importata o vincolata a un altro regime doganale, deve essere restituito all’atto della partenza verso un porto estero, all’Autorità marittima competente per il luogo di ultimo approdo.</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124416905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223487"/>
            <a:ext cx="9551470" cy="3036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In assenza della dichiarazione verbale per l’ammissione temporanea, il momento di arrivo nelle acque unionali di un’imbarcazione battente bandiera estera può essere </a:t>
            </a:r>
            <a:r>
              <a:rPr lang="it-IT" sz="2600" b="1" u="sng" dirty="0">
                <a:solidFill>
                  <a:srgbClr val="002060"/>
                </a:solidFill>
                <a:latin typeface="Garamond" panose="02020404030301010803" pitchFamily="18" charset="0"/>
                <a:cs typeface="Arial" panose="020B0604020202020204" pitchFamily="34" charset="0"/>
              </a:rPr>
              <a:t>dedotto</a:t>
            </a:r>
            <a:r>
              <a:rPr lang="it-IT" sz="2600" b="1" dirty="0">
                <a:solidFill>
                  <a:srgbClr val="002060"/>
                </a:solidFill>
                <a:latin typeface="Garamond" panose="02020404030301010803" pitchFamily="18" charset="0"/>
                <a:cs typeface="Arial" panose="020B0604020202020204" pitchFamily="34" charset="0"/>
              </a:rPr>
              <a:t> dal c.d. costituto di arrivo, rilasciato dall’autorità marittima del primo porto di approdo nazionale e avente la durata di 12 mesi.</a:t>
            </a:r>
            <a:endParaRPr lang="it-IT" sz="2600" b="1" dirty="0">
              <a:solidFill>
                <a:srgbClr val="002060"/>
              </a:solidFill>
              <a:highlight>
                <a:srgbClr val="FFFF00"/>
              </a:highlight>
              <a:latin typeface="Garamond" panose="02020404030301010803" pitchFamily="18" charset="0"/>
              <a:cs typeface="Arial" panose="020B0604020202020204" pitchFamily="34" charset="0"/>
            </a:endParaRP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43093194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223487"/>
            <a:ext cx="9551470" cy="3636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Poiché il costituto di arrivo ha una validità di 12 mesi, inferiore rispetto al termine massimo di appuramento del regime di ammissione temporanea (18 mesi), qualora la permanenza dell’imbarcazione eccedesse tale limite temporale, il titolare del regime dovrebbe chiedere il rilascio di un nuovo documento, in sostituzione di quello in scadenza.</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427714796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223487"/>
            <a:ext cx="9551470" cy="3636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La natura di regime agevolativo dell’ammissione temporanea determina un’inversione dell’onere probatorio a carico del contribuente, che, in assenza di documentazione certa e ufficiale, potrebbe avere difficoltà a dimostrare la legittima permanenza dello yacht nelle acque unionali in esenzione totale dai dazi all’importazione e in regime di non imponibilità IVA.</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322566051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223487"/>
            <a:ext cx="9551470" cy="4237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fontAlgn="base">
              <a:lnSpc>
                <a:spcPct val="150000"/>
              </a:lnSpc>
            </a:pPr>
            <a:r>
              <a:rPr lang="it-IT" sz="2600" b="1" dirty="0">
                <a:solidFill>
                  <a:srgbClr val="002060"/>
                </a:solidFill>
                <a:latin typeface="Garamond" panose="02020404030301010803" pitchFamily="18" charset="0"/>
                <a:cs typeface="Arial" panose="020B0604020202020204" pitchFamily="34" charset="0"/>
              </a:rPr>
              <a:t>APPURAMENTO DEL REGIME DI AMMISSIONE TEMPORANEA</a:t>
            </a:r>
          </a:p>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L’ammissione temporanea delle unità da diporto in esenzione totale dai dazi all’importazione prevede, ai sensi dell’art. 217, lett. e) del RD, un limite di permanenza pari a 18 mesi all’interno delle acque territoriali unionali.</a:t>
            </a:r>
          </a:p>
          <a:p>
            <a:pPr algn="ctr" fontAlgn="base">
              <a:lnSpc>
                <a:spcPct val="150000"/>
              </a:lnSpc>
            </a:pPr>
            <a:endParaRPr lang="it-IT" sz="2600" b="1" dirty="0">
              <a:solidFill>
                <a:srgbClr val="002060"/>
              </a:solidFill>
              <a:latin typeface="Garamond" panose="02020404030301010803" pitchFamily="18" charset="0"/>
              <a:cs typeface="Arial" panose="020B0604020202020204" pitchFamily="34" charset="0"/>
            </a:endParaRP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255620637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223487"/>
            <a:ext cx="9551470" cy="3036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fontAlgn="base">
              <a:lnSpc>
                <a:spcPct val="150000"/>
              </a:lnSpc>
            </a:pPr>
            <a:endParaRPr lang="it-IT" sz="2600" b="1" dirty="0">
              <a:solidFill>
                <a:srgbClr val="002060"/>
              </a:solidFill>
              <a:latin typeface="Garamond" panose="02020404030301010803" pitchFamily="18" charset="0"/>
              <a:cs typeface="Arial" panose="020B0604020202020204" pitchFamily="34" charset="0"/>
            </a:endParaRPr>
          </a:p>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Trascorso tale termine, che decorre dalla presentazione della dichiarazione verbale ovvero da altra prova alternativa di arrivo, sorge l’obbligo di provvedere all’importazione definitiva del bene, con conseguente pagamento dei diritti doganali e dell’IVA.</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1890546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6B4063F1-90EA-4F3E-BCA2-2E792FDCA050}"/>
              </a:ext>
            </a:extLst>
          </p:cNvPr>
          <p:cNvSpPr txBox="1">
            <a:spLocks noChangeArrowheads="1"/>
          </p:cNvSpPr>
          <p:nvPr/>
        </p:nvSpPr>
        <p:spPr bwMode="auto">
          <a:xfrm>
            <a:off x="859936" y="233793"/>
            <a:ext cx="9497962" cy="5442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0" fontAlgn="base" hangingPunct="0">
              <a:lnSpc>
                <a:spcPct val="150000"/>
              </a:lnSpc>
              <a:spcAft>
                <a:spcPts val="1000"/>
              </a:spcAft>
            </a:pPr>
            <a:endParaRPr lang="it-IT" sz="2800" b="1" dirty="0">
              <a:solidFill>
                <a:srgbClr val="002060"/>
              </a:solidFill>
              <a:latin typeface="Garamond" panose="02020404030301010803" pitchFamily="18" charset="0"/>
              <a:cs typeface="Arial" panose="020B0604020202020204" pitchFamily="34" charset="0"/>
            </a:endParaRPr>
          </a:p>
          <a:p>
            <a:pPr algn="just" eaLnBrk="0" fontAlgn="base" hangingPunct="0">
              <a:lnSpc>
                <a:spcPct val="150000"/>
              </a:lnSpc>
              <a:spcAft>
                <a:spcPts val="1000"/>
              </a:spcAft>
            </a:pPr>
            <a:r>
              <a:rPr lang="it-IT" sz="2800" b="1" dirty="0">
                <a:solidFill>
                  <a:srgbClr val="002060"/>
                </a:solidFill>
                <a:latin typeface="Garamond" panose="02020404030301010803" pitchFamily="18" charset="0"/>
                <a:cs typeface="Arial" panose="020B0604020202020204" pitchFamily="34" charset="0"/>
              </a:rPr>
              <a:t>I. </a:t>
            </a:r>
            <a:r>
              <a:rPr lang="it-IT" sz="2800" b="1" u="sng" dirty="0">
                <a:solidFill>
                  <a:srgbClr val="002060"/>
                </a:solidFill>
                <a:latin typeface="Garamond" panose="02020404030301010803" pitchFamily="18" charset="0"/>
                <a:cs typeface="Arial" panose="020B0604020202020204" pitchFamily="34" charset="0"/>
              </a:rPr>
              <a:t>Navi da diporto</a:t>
            </a:r>
            <a:r>
              <a:rPr lang="it-IT" sz="2800" b="1" dirty="0">
                <a:solidFill>
                  <a:srgbClr val="002060"/>
                </a:solidFill>
                <a:latin typeface="Garamond" panose="02020404030301010803" pitchFamily="18" charset="0"/>
                <a:cs typeface="Arial" panose="020B0604020202020204" pitchFamily="34" charset="0"/>
              </a:rPr>
              <a:t>:</a:t>
            </a:r>
          </a:p>
          <a:p>
            <a:pPr lvl="0" indent="-342900" algn="just" eaLnBrk="0" fontAlgn="base" hangingPunct="0">
              <a:lnSpc>
                <a:spcPct val="150000"/>
              </a:lnSpc>
              <a:spcAft>
                <a:spcPts val="1000"/>
              </a:spcAft>
              <a:buFont typeface="Times New Roman" panose="02020603050405020304" pitchFamily="18" charset="0"/>
              <a:buChar char="-"/>
            </a:pPr>
            <a:r>
              <a:rPr lang="it-IT" sz="2600" b="1" dirty="0">
                <a:solidFill>
                  <a:srgbClr val="002060"/>
                </a:solidFill>
                <a:latin typeface="Garamond" panose="02020404030301010803" pitchFamily="18" charset="0"/>
                <a:cs typeface="Arial" panose="020B0604020202020204" pitchFamily="34" charset="0"/>
              </a:rPr>
              <a:t>Iscrizione nei registri della Capitaneria di Porto;</a:t>
            </a:r>
          </a:p>
          <a:p>
            <a:pPr marL="342900" lvl="0" indent="-342900" algn="just" eaLnBrk="0" fontAlgn="base" hangingPunct="0">
              <a:lnSpc>
                <a:spcPct val="150000"/>
              </a:lnSpc>
              <a:spcAft>
                <a:spcPts val="1000"/>
              </a:spcAft>
              <a:buFont typeface="Times New Roman" panose="02020603050405020304" pitchFamily="18" charset="0"/>
              <a:buChar char="-"/>
            </a:pPr>
            <a:r>
              <a:rPr lang="it-IT" sz="2600" b="1" dirty="0">
                <a:solidFill>
                  <a:srgbClr val="002060"/>
                </a:solidFill>
                <a:latin typeface="Garamond" panose="02020404030301010803" pitchFamily="18" charset="0"/>
                <a:cs typeface="Arial" panose="020B0604020202020204" pitchFamily="34" charset="0"/>
              </a:rPr>
              <a:t>Se </a:t>
            </a:r>
            <a:r>
              <a:rPr lang="it-IT" sz="2600" b="1" u="sng" dirty="0">
                <a:solidFill>
                  <a:srgbClr val="002060"/>
                </a:solidFill>
                <a:latin typeface="Garamond" panose="02020404030301010803" pitchFamily="18" charset="0"/>
                <a:cs typeface="Arial" panose="020B0604020202020204" pitchFamily="34" charset="0"/>
              </a:rPr>
              <a:t>commerciali</a:t>
            </a:r>
            <a:r>
              <a:rPr lang="it-IT" sz="2600" b="1" dirty="0">
                <a:solidFill>
                  <a:srgbClr val="002060"/>
                </a:solidFill>
                <a:latin typeface="Garamond" panose="02020404030301010803" pitchFamily="18" charset="0"/>
                <a:cs typeface="Arial" panose="020B0604020202020204" pitchFamily="34" charset="0"/>
              </a:rPr>
              <a:t>, iscrizione nel Registro Internazionale tenuto dalle Direzioni marittime del Ministero delle Infrastrutture e dei Trasporti presso i principali porti italiani;</a:t>
            </a:r>
          </a:p>
          <a:p>
            <a:pPr marL="342900" lvl="0" indent="-342900" algn="just" eaLnBrk="0" fontAlgn="base" hangingPunct="0">
              <a:lnSpc>
                <a:spcPct val="150000"/>
              </a:lnSpc>
              <a:spcAft>
                <a:spcPts val="1000"/>
              </a:spcAft>
              <a:buFont typeface="Times New Roman" panose="02020603050405020304" pitchFamily="18" charset="0"/>
              <a:buChar char="-"/>
            </a:pPr>
            <a:r>
              <a:rPr lang="it-IT" sz="2600" b="1" dirty="0">
                <a:solidFill>
                  <a:srgbClr val="002060"/>
                </a:solidFill>
                <a:latin typeface="Garamond" panose="02020404030301010803" pitchFamily="18" charset="0"/>
                <a:cs typeface="Arial" panose="020B0604020202020204" pitchFamily="34" charset="0"/>
              </a:rPr>
              <a:t>Se </a:t>
            </a:r>
            <a:r>
              <a:rPr lang="it-IT" sz="2600" b="1" u="sng" dirty="0">
                <a:solidFill>
                  <a:srgbClr val="002060"/>
                </a:solidFill>
                <a:latin typeface="Garamond" panose="02020404030301010803" pitchFamily="18" charset="0"/>
                <a:cs typeface="Arial" panose="020B0604020202020204" pitchFamily="34" charset="0"/>
              </a:rPr>
              <a:t>noleggiate</a:t>
            </a:r>
            <a:r>
              <a:rPr lang="it-IT" sz="2600" b="1" dirty="0">
                <a:solidFill>
                  <a:srgbClr val="002060"/>
                </a:solidFill>
                <a:latin typeface="Garamond" panose="02020404030301010803" pitchFamily="18" charset="0"/>
                <a:cs typeface="Arial" panose="020B0604020202020204" pitchFamily="34" charset="0"/>
              </a:rPr>
              <a:t>, tale noleggio deve risultare indicato nei citati registri e sulla licenza di navigazione.</a:t>
            </a:r>
            <a:endParaRPr lang="it-IT" sz="2800" b="1" dirty="0">
              <a:solidFill>
                <a:srgbClr val="002060"/>
              </a:solidFill>
              <a:latin typeface="Garamond" panose="02020404030301010803" pitchFamily="18" charset="0"/>
              <a:cs typeface="Arial" panose="020B0604020202020204" pitchFamily="34" charset="0"/>
            </a:endParaRPr>
          </a:p>
        </p:txBody>
      </p:sp>
      <p:sp>
        <p:nvSpPr>
          <p:cNvPr id="3" name="Segnaposto data 2">
            <a:extLst>
              <a:ext uri="{FF2B5EF4-FFF2-40B4-BE49-F238E27FC236}">
                <a16:creationId xmlns:a16="http://schemas.microsoft.com/office/drawing/2014/main" xmlns="" id="{6495232D-C5B5-4479-B7E8-B5FF317405AC}"/>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BB1564FC-2055-49AE-80CA-52A594D3A520}"/>
              </a:ext>
            </a:extLst>
          </p:cNvPr>
          <p:cNvSpPr>
            <a:spLocks noGrp="1"/>
          </p:cNvSpPr>
          <p:nvPr>
            <p:ph type="ftr" sz="quarter" idx="11"/>
          </p:nvPr>
        </p:nvSpPr>
        <p:spPr/>
        <p:txBody>
          <a:bodyPr/>
          <a:lstStyle/>
          <a:p>
            <a:r>
              <a:rPr lang="it-IT" dirty="0">
                <a:latin typeface="Garamond" panose="02020404030301010803" pitchFamily="18" charset="0"/>
              </a:rPr>
              <a:t>AGENZIA DELLE DOGANE E DEI MONOPOLI – La posizione doganale delle unità da diporto unionali ed </a:t>
            </a:r>
            <a:r>
              <a:rPr lang="it-IT" dirty="0" err="1">
                <a:latin typeface="Garamond" panose="02020404030301010803" pitchFamily="18" charset="0"/>
              </a:rPr>
              <a:t>extraunionali</a:t>
            </a:r>
            <a:r>
              <a:rPr lang="it-IT" dirty="0">
                <a:latin typeface="Garamond" panose="02020404030301010803" pitchFamily="18" charset="0"/>
              </a:rPr>
              <a:t>  </a:t>
            </a:r>
            <a:endParaRPr lang="en-US" dirty="0">
              <a:latin typeface="Garamond" panose="02020404030301010803" pitchFamily="18" charset="0"/>
            </a:endParaRPr>
          </a:p>
        </p:txBody>
      </p:sp>
    </p:spTree>
    <p:extLst>
      <p:ext uri="{BB962C8B-B14F-4D97-AF65-F5344CB8AC3E}">
        <p14:creationId xmlns:p14="http://schemas.microsoft.com/office/powerpoint/2010/main" val="224611854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223487"/>
            <a:ext cx="9551470" cy="2436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Se entro il termine di appuramento pari a 18 mesi l’unità da diporto non è trasferita fuori del territorio dell’UE si determina altresì una fattispecie di contrabbando penalmente rilevante, ai sensi dell’art. 216, comma 2, del TULD.</a:t>
            </a:r>
            <a:endParaRPr lang="it-IT" sz="2600" b="1" dirty="0">
              <a:solidFill>
                <a:srgbClr val="002060"/>
              </a:solidFill>
              <a:highlight>
                <a:srgbClr val="FFFF00"/>
              </a:highlight>
              <a:latin typeface="Garamond" panose="02020404030301010803" pitchFamily="18" charset="0"/>
              <a:cs typeface="Arial" panose="020B0604020202020204" pitchFamily="34" charset="0"/>
            </a:endParaRP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15006109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223487"/>
            <a:ext cx="9551470" cy="2436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Con la riforma del codice doganale, in vigore dal 1° maggio 2016, sono state modificate le norme in materia di interruzione del termine di appuramento per i mezzi di trasporto (incluse le imbarcazioni) in ammissione temporanea.</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73236743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223487"/>
            <a:ext cx="9551470" cy="3036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fontAlgn="base">
              <a:lnSpc>
                <a:spcPct val="150000"/>
              </a:lnSpc>
            </a:pPr>
            <a:endParaRPr lang="it-IT" sz="2600" b="1" dirty="0">
              <a:solidFill>
                <a:srgbClr val="002060"/>
              </a:solidFill>
              <a:latin typeface="Garamond" panose="02020404030301010803" pitchFamily="18" charset="0"/>
              <a:cs typeface="Arial" panose="020B0604020202020204" pitchFamily="34" charset="0"/>
            </a:endParaRPr>
          </a:p>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Il previgente art. 553, par. 2, delle DAC prevedeva la possibilità, su richiesta del titolare del regime, di prorogare il termine di appuramento di 18 mesi “per la durata durante la quale le merci non vengono utilizzate”.</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177714847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223487"/>
            <a:ext cx="9551470" cy="4237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Tale disposizione era stata recepita nell’art. 216, comma 4, del TULD, il quale dispone che, per le imbarcazioni da diporto, soggette alla Convenzione di Ginevra del 1956, “il regime di temporanea importazione è interrotto durante il periodo in cui tali veicoli, pur permanendo nel territorio doganale, rimangono inutilizzati, sempreché siano custoditi con l'osservanza delle condizioni e cautele stabilite dal Ministero delle finanze”. </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10350083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223487"/>
            <a:ext cx="9551470" cy="3636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Al riguardo, l’Agenzia delle Entrate, nella guida </a:t>
            </a:r>
            <a:r>
              <a:rPr lang="it-IT" sz="2600" b="1" dirty="0" err="1">
                <a:solidFill>
                  <a:srgbClr val="002060"/>
                </a:solidFill>
                <a:latin typeface="Garamond" panose="02020404030301010803" pitchFamily="18" charset="0"/>
                <a:cs typeface="Arial" panose="020B0604020202020204" pitchFamily="34" charset="0"/>
              </a:rPr>
              <a:t>Nautica&amp;Fisco</a:t>
            </a:r>
            <a:r>
              <a:rPr lang="it-IT" sz="2600" b="1" dirty="0">
                <a:solidFill>
                  <a:srgbClr val="002060"/>
                </a:solidFill>
                <a:latin typeface="Garamond" panose="02020404030301010803" pitchFamily="18" charset="0"/>
                <a:cs typeface="Arial" panose="020B0604020202020204" pitchFamily="34" charset="0"/>
              </a:rPr>
              <a:t> (sino alla IV edizione) riportava che “il termine di appuramento viene interrotto in caso di unità custodite in rimessaggio”, al rispetto di specifiche condizioni come la comunicazione all’ufficio doganale di competenza del luogo di custodia e la permanenza in rimessaggio per almeno tre mesi continuativi. </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60541082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223487"/>
            <a:ext cx="9551470" cy="2436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fontAlgn="base">
              <a:lnSpc>
                <a:spcPct val="150000"/>
              </a:lnSpc>
            </a:pPr>
            <a:endParaRPr lang="it-IT" sz="2600" b="1" dirty="0">
              <a:solidFill>
                <a:srgbClr val="002060"/>
              </a:solidFill>
              <a:latin typeface="Garamond" panose="02020404030301010803" pitchFamily="18" charset="0"/>
              <a:cs typeface="Arial" panose="020B0604020202020204" pitchFamily="34" charset="0"/>
            </a:endParaRPr>
          </a:p>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Una volta concluso il termine di interruzione, il regime di ammissione temporanea ricomincerebbe a decorrere ex novo (cfr. anche Cass. 30895/2015; Cass., 19616/2014 e Cass., 38724/2007).</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395641877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223487"/>
            <a:ext cx="9551470" cy="3636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Dal 1° maggio 2016 sono state modificate le norme in tema di interruzione del termine di appuramento dei mezzi di trasporto in ammissione temporanea, eliminando, in particolare, la previsione che consentiva di prorogare il termine per il periodo nel quale l’unità da diporto permane nel territorio doganale dell’UE ma non viene utilizzata (come per le imbarcazioni in rimessaggio).</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134549839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223487"/>
            <a:ext cx="9551470" cy="3636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L’art. 251, paragrafo 3, del Reg. (UE) n. 952/2013 (Codice doganale UE), infatti, prevede che quando, in circostanze eccezionali, l’uso autorizzato non può essere completato entro 18 mesi, le Autorità doganali possono concedere una proroga di detto periodo, per un lasso di tempo ragionevole, su richiesta giustificata del titolare dell'autorizzazione.</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108925675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223487"/>
            <a:ext cx="9551470" cy="2436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fontAlgn="base">
              <a:lnSpc>
                <a:spcPct val="150000"/>
              </a:lnSpc>
            </a:pPr>
            <a:endParaRPr lang="it-IT" sz="2600" b="1" dirty="0">
              <a:solidFill>
                <a:srgbClr val="002060"/>
              </a:solidFill>
              <a:latin typeface="Garamond" panose="02020404030301010803" pitchFamily="18" charset="0"/>
              <a:cs typeface="Arial" panose="020B0604020202020204" pitchFamily="34" charset="0"/>
            </a:endParaRPr>
          </a:p>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In tale ambito possono essere inclusi i programmi di manutenzione e </a:t>
            </a:r>
            <a:r>
              <a:rPr lang="it-IT" sz="2600" b="1" dirty="0" err="1">
                <a:solidFill>
                  <a:srgbClr val="002060"/>
                </a:solidFill>
                <a:latin typeface="Garamond" panose="02020404030301010803" pitchFamily="18" charset="0"/>
                <a:cs typeface="Arial" panose="020B0604020202020204" pitchFamily="34" charset="0"/>
              </a:rPr>
              <a:t>refit</a:t>
            </a:r>
            <a:r>
              <a:rPr lang="it-IT" sz="2600" b="1" dirty="0">
                <a:solidFill>
                  <a:srgbClr val="002060"/>
                </a:solidFill>
                <a:latin typeface="Garamond" panose="02020404030301010803" pitchFamily="18" charset="0"/>
                <a:cs typeface="Arial" panose="020B0604020202020204" pitchFamily="34" charset="0"/>
              </a:rPr>
              <a:t> delle unità da diporto nel territorio doganale UE.</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356015625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223487"/>
            <a:ext cx="9551470" cy="3036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fontAlgn="base">
              <a:lnSpc>
                <a:spcPct val="150000"/>
              </a:lnSpc>
            </a:pPr>
            <a:endParaRPr lang="it-IT" sz="2600" b="1" dirty="0">
              <a:solidFill>
                <a:srgbClr val="002060"/>
              </a:solidFill>
              <a:latin typeface="Garamond" panose="02020404030301010803" pitchFamily="18" charset="0"/>
              <a:cs typeface="Arial" panose="020B0604020202020204" pitchFamily="34" charset="0"/>
            </a:endParaRPr>
          </a:p>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Pur essendo dunque escluso, ai fini interruttivi, il rimessaggio, dovrebbero invece rientrarvi le situazioni in cui la messa a secco è conseguenza di un atto dell’Autorità giudiziaria, come nel caso di sequestro.</a:t>
            </a:r>
            <a:endParaRPr lang="it-IT" sz="2600" b="1" dirty="0">
              <a:solidFill>
                <a:srgbClr val="002060"/>
              </a:solidFill>
              <a:highlight>
                <a:srgbClr val="FFFF00"/>
              </a:highlight>
              <a:latin typeface="Garamond" panose="02020404030301010803" pitchFamily="18" charset="0"/>
              <a:cs typeface="Arial" panose="020B0604020202020204" pitchFamily="34" charset="0"/>
            </a:endParaRP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3195547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6B4063F1-90EA-4F3E-BCA2-2E792FDCA050}"/>
              </a:ext>
            </a:extLst>
          </p:cNvPr>
          <p:cNvSpPr txBox="1">
            <a:spLocks noChangeArrowheads="1"/>
          </p:cNvSpPr>
          <p:nvPr/>
        </p:nvSpPr>
        <p:spPr bwMode="auto">
          <a:xfrm>
            <a:off x="859936" y="233793"/>
            <a:ext cx="10102590" cy="618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endParaRPr lang="it-IT" sz="2800" b="1" dirty="0">
              <a:solidFill>
                <a:srgbClr val="002060"/>
              </a:solidFill>
              <a:latin typeface="Garamond" panose="02020404030301010803" pitchFamily="18" charset="0"/>
              <a:cs typeface="Arial" panose="020B0604020202020204" pitchFamily="34" charset="0"/>
            </a:endParaRPr>
          </a:p>
          <a:p>
            <a:pPr algn="just" eaLnBrk="0" fontAlgn="base" hangingPunct="0">
              <a:lnSpc>
                <a:spcPct val="150000"/>
              </a:lnSpc>
              <a:spcAft>
                <a:spcPts val="1000"/>
              </a:spcAft>
            </a:pPr>
            <a:r>
              <a:rPr lang="it-IT" sz="2800" b="1" dirty="0">
                <a:solidFill>
                  <a:srgbClr val="002060"/>
                </a:solidFill>
                <a:latin typeface="Garamond" panose="02020404030301010803" pitchFamily="18" charset="0"/>
                <a:cs typeface="Arial" panose="020B0604020202020204" pitchFamily="34" charset="0"/>
              </a:rPr>
              <a:t>II. </a:t>
            </a:r>
            <a:r>
              <a:rPr lang="it-IT" sz="2800" b="1" u="sng" dirty="0">
                <a:solidFill>
                  <a:srgbClr val="002060"/>
                </a:solidFill>
                <a:latin typeface="Garamond" panose="02020404030301010803" pitchFamily="18" charset="0"/>
                <a:cs typeface="Arial" panose="020B0604020202020204" pitchFamily="34" charset="0"/>
              </a:rPr>
              <a:t>Imbarcazioni da diporto</a:t>
            </a:r>
            <a:r>
              <a:rPr lang="it-IT" sz="2800" b="1" dirty="0">
                <a:solidFill>
                  <a:srgbClr val="002060"/>
                </a:solidFill>
                <a:latin typeface="Garamond" panose="02020404030301010803" pitchFamily="18" charset="0"/>
                <a:cs typeface="Arial" panose="020B0604020202020204" pitchFamily="34" charset="0"/>
              </a:rPr>
              <a:t>:</a:t>
            </a:r>
          </a:p>
          <a:p>
            <a:pPr marL="342900" lvl="0" indent="-250825" algn="just" eaLnBrk="0" fontAlgn="base" hangingPunct="0">
              <a:lnSpc>
                <a:spcPct val="150000"/>
              </a:lnSpc>
              <a:spcAft>
                <a:spcPts val="1000"/>
              </a:spcAft>
              <a:buFont typeface="Times New Roman" panose="02020603050405020304" pitchFamily="18" charset="0"/>
              <a:buChar char="-"/>
            </a:pPr>
            <a:r>
              <a:rPr lang="it-IT" sz="2600" b="1" dirty="0">
                <a:solidFill>
                  <a:srgbClr val="002060"/>
                </a:solidFill>
                <a:latin typeface="Garamond" panose="02020404030301010803" pitchFamily="18" charset="0"/>
                <a:cs typeface="Arial" panose="020B0604020202020204" pitchFamily="34" charset="0"/>
              </a:rPr>
              <a:t>Iscrizione nei registri della Capitaneria di Porto, degli Uffici circondariali marittimi nonché degli Uffici provinciali del Dipartimento dei trasporti terrestri e per i sistemi informativi e statistici autorizzati dal Ministero delle Infrastrutture e dei Trasporti;</a:t>
            </a:r>
          </a:p>
          <a:p>
            <a:pPr marL="342900" lvl="0" indent="-250825" algn="just" eaLnBrk="0" fontAlgn="base" hangingPunct="0">
              <a:lnSpc>
                <a:spcPct val="150000"/>
              </a:lnSpc>
              <a:spcAft>
                <a:spcPts val="1000"/>
              </a:spcAft>
              <a:buFont typeface="Times New Roman" panose="02020603050405020304" pitchFamily="18" charset="0"/>
              <a:buChar char="-"/>
            </a:pPr>
            <a:r>
              <a:rPr lang="it-IT" sz="2600" b="1" dirty="0">
                <a:solidFill>
                  <a:srgbClr val="002060"/>
                </a:solidFill>
                <a:latin typeface="Garamond" panose="02020404030301010803" pitchFamily="18" charset="0"/>
                <a:cs typeface="Arial" panose="020B0604020202020204" pitchFamily="34" charset="0"/>
              </a:rPr>
              <a:t>Se </a:t>
            </a:r>
            <a:r>
              <a:rPr lang="it-IT" sz="2600" b="1" u="sng" dirty="0">
                <a:solidFill>
                  <a:srgbClr val="002060"/>
                </a:solidFill>
                <a:latin typeface="Garamond" panose="02020404030301010803" pitchFamily="18" charset="0"/>
                <a:cs typeface="Arial" panose="020B0604020202020204" pitchFamily="34" charset="0"/>
              </a:rPr>
              <a:t>noleggiate</a:t>
            </a:r>
            <a:r>
              <a:rPr lang="it-IT" sz="2600" b="1" dirty="0">
                <a:solidFill>
                  <a:srgbClr val="002060"/>
                </a:solidFill>
                <a:latin typeface="Garamond" panose="02020404030301010803" pitchFamily="18" charset="0"/>
                <a:cs typeface="Arial" panose="020B0604020202020204" pitchFamily="34" charset="0"/>
              </a:rPr>
              <a:t>, tale noleggio deve risultare indicato nei citati registri e sulla licenza di navigazione.</a:t>
            </a:r>
          </a:p>
          <a:p>
            <a:pPr algn="ctr"/>
            <a:endParaRPr lang="it-IT" sz="2800" b="1" dirty="0">
              <a:solidFill>
                <a:srgbClr val="002060"/>
              </a:solidFill>
              <a:latin typeface="Garamond" panose="02020404030301010803" pitchFamily="18" charset="0"/>
              <a:cs typeface="Arial" panose="020B0604020202020204" pitchFamily="34" charset="0"/>
            </a:endParaRPr>
          </a:p>
        </p:txBody>
      </p:sp>
      <p:sp>
        <p:nvSpPr>
          <p:cNvPr id="3" name="Segnaposto data 2">
            <a:extLst>
              <a:ext uri="{FF2B5EF4-FFF2-40B4-BE49-F238E27FC236}">
                <a16:creationId xmlns:a16="http://schemas.microsoft.com/office/drawing/2014/main" xmlns="" id="{6495232D-C5B5-4479-B7E8-B5FF317405AC}"/>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BB1564FC-2055-49AE-80CA-52A594D3A520}"/>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4013796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223487"/>
            <a:ext cx="9551470" cy="3036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fontAlgn="base">
              <a:lnSpc>
                <a:spcPct val="150000"/>
              </a:lnSpc>
            </a:pPr>
            <a:endParaRPr lang="it-IT" sz="2600" b="1" dirty="0">
              <a:solidFill>
                <a:srgbClr val="002060"/>
              </a:solidFill>
              <a:latin typeface="Garamond" panose="02020404030301010803" pitchFamily="18" charset="0"/>
              <a:cs typeface="Arial" panose="020B0604020202020204" pitchFamily="34" charset="0"/>
            </a:endParaRPr>
          </a:p>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Qualora, invece, si verificasse un sequestro su richiesta di privati, la Suprema Corte non ha riconosciuto l’interruzione del termine per l’appuramento dell’ammissione temporanea per evidenti finalità antielusive.</a:t>
            </a:r>
            <a:endParaRPr lang="it-IT" sz="2600" b="1" dirty="0">
              <a:solidFill>
                <a:srgbClr val="002060"/>
              </a:solidFill>
              <a:highlight>
                <a:srgbClr val="FFFF00"/>
              </a:highlight>
              <a:latin typeface="Garamond" panose="02020404030301010803" pitchFamily="18" charset="0"/>
              <a:cs typeface="Arial" panose="020B0604020202020204" pitchFamily="34" charset="0"/>
            </a:endParaRP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288995040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544530" y="1223487"/>
            <a:ext cx="10412228" cy="42934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fontAlgn="base">
              <a:lnSpc>
                <a:spcPct val="150000"/>
              </a:lnSpc>
            </a:pPr>
            <a:r>
              <a:rPr lang="it-IT" sz="2600" b="1" dirty="0">
                <a:solidFill>
                  <a:srgbClr val="FF0000"/>
                </a:solidFill>
                <a:latin typeface="Garamond" panose="02020404030301010803" pitchFamily="18" charset="0"/>
                <a:cs typeface="Arial" panose="020B0604020202020204" pitchFamily="34" charset="0"/>
              </a:rPr>
              <a:t>NOTA PROT. N. 76511/RU DEL 16 MARZO 2021</a:t>
            </a:r>
          </a:p>
          <a:p>
            <a:pPr algn="just"/>
            <a:r>
              <a:rPr lang="it-IT" sz="2600" b="1" dirty="0">
                <a:solidFill>
                  <a:srgbClr val="FF0000"/>
                </a:solidFill>
                <a:latin typeface="Garamond" panose="02020404030301010803" pitchFamily="18" charset="0"/>
                <a:cs typeface="Arial" panose="020B0604020202020204" pitchFamily="34" charset="0"/>
              </a:rPr>
              <a:t>La Direzione Dogane – Ufficio regimi e procedure doganali ha ribadito che</a:t>
            </a:r>
            <a:r>
              <a:rPr lang="it-IT" sz="1800" b="0" i="0" u="none" strike="noStrike" baseline="0" dirty="0">
                <a:solidFill>
                  <a:srgbClr val="000000"/>
                </a:solidFill>
                <a:latin typeface="Garamond" panose="02020404030301010803" pitchFamily="18" charset="0"/>
              </a:rPr>
              <a:t> </a:t>
            </a:r>
            <a:r>
              <a:rPr lang="it-IT" sz="2600" b="1" u="sng" dirty="0">
                <a:solidFill>
                  <a:srgbClr val="FF0000"/>
                </a:solidFill>
                <a:latin typeface="Garamond" panose="02020404030301010803" pitchFamily="18" charset="0"/>
                <a:cs typeface="Arial" panose="020B0604020202020204" pitchFamily="34" charset="0"/>
              </a:rPr>
              <a:t>il principio di carattere generale </a:t>
            </a:r>
            <a:r>
              <a:rPr lang="it-IT" sz="2600" b="1" dirty="0">
                <a:solidFill>
                  <a:srgbClr val="FF0000"/>
                </a:solidFill>
                <a:latin typeface="Garamond" panose="02020404030301010803" pitchFamily="18" charset="0"/>
                <a:cs typeface="Arial" panose="020B0604020202020204" pitchFamily="34" charset="0"/>
              </a:rPr>
              <a:t>contenuto nell’art. 251 </a:t>
            </a:r>
            <a:r>
              <a:rPr lang="it-IT" sz="2600" b="1" dirty="0" err="1">
                <a:solidFill>
                  <a:srgbClr val="FF0000"/>
                </a:solidFill>
                <a:latin typeface="Garamond" panose="02020404030301010803" pitchFamily="18" charset="0"/>
                <a:cs typeface="Arial" panose="020B0604020202020204" pitchFamily="34" charset="0"/>
              </a:rPr>
              <a:t>parag</a:t>
            </a:r>
            <a:r>
              <a:rPr lang="it-IT" sz="2600" b="1" dirty="0">
                <a:solidFill>
                  <a:srgbClr val="FF0000"/>
                </a:solidFill>
                <a:latin typeface="Garamond" panose="02020404030301010803" pitchFamily="18" charset="0"/>
                <a:cs typeface="Arial" panose="020B0604020202020204" pitchFamily="34" charset="0"/>
              </a:rPr>
              <a:t>. 2 del CDU è quello secondo cui se un bene viene vincolato al regime di ammissione temporanea e successivamente ad un altro regime speciale e nuovamente al regime di ammissione temporanea, il termine massimo di permanenza del bene nel territorio dell’Unione è sempre 24 mesi in quanto il periodo in cui il bene è vincolato ad un altro regime speciale non interrompe il periodo precedente e deve essere invece computato nel periodo complessivo. </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363411729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544530" y="1223487"/>
            <a:ext cx="10412228" cy="2292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fontAlgn="base">
              <a:lnSpc>
                <a:spcPct val="150000"/>
              </a:lnSpc>
            </a:pPr>
            <a:r>
              <a:rPr lang="it-IT" sz="2600" b="1" dirty="0">
                <a:solidFill>
                  <a:srgbClr val="FF0000"/>
                </a:solidFill>
                <a:latin typeface="Garamond" panose="02020404030301010803" pitchFamily="18" charset="0"/>
                <a:cs typeface="Arial" panose="020B0604020202020204" pitchFamily="34" charset="0"/>
              </a:rPr>
              <a:t>NOTA PROT. N. 76511/RU DEL 16 MARZO 2021</a:t>
            </a:r>
          </a:p>
          <a:p>
            <a:pPr algn="ctr"/>
            <a:r>
              <a:rPr lang="it-IT" sz="2600" b="1" dirty="0">
                <a:solidFill>
                  <a:srgbClr val="FF0000"/>
                </a:solidFill>
                <a:latin typeface="Garamond" panose="02020404030301010803" pitchFamily="18" charset="0"/>
                <a:cs typeface="Arial" panose="020B0604020202020204" pitchFamily="34" charset="0"/>
              </a:rPr>
              <a:t>(STESSO SOGGETTO – STESSA FINALITA’)</a:t>
            </a:r>
          </a:p>
          <a:p>
            <a:pPr algn="l"/>
            <a:endParaRPr lang="it-IT" sz="2600" b="1" dirty="0">
              <a:solidFill>
                <a:srgbClr val="FF0000"/>
              </a:solidFill>
              <a:latin typeface="Garamond" panose="02020404030301010803" pitchFamily="18" charset="0"/>
              <a:cs typeface="Arial" panose="020B0604020202020204" pitchFamily="34" charset="0"/>
            </a:endParaRPr>
          </a:p>
          <a:p>
            <a:pPr algn="just"/>
            <a:r>
              <a:rPr lang="it-IT" sz="2600" b="1" dirty="0">
                <a:solidFill>
                  <a:srgbClr val="FF0000"/>
                </a:solidFill>
                <a:latin typeface="Garamond" panose="02020404030301010803" pitchFamily="18" charset="0"/>
                <a:cs typeface="Arial" panose="020B0604020202020204" pitchFamily="34" charset="0"/>
              </a:rPr>
              <a:t>L’art.251 indica che il suddetto principio è valido se il bene è vincolato ai diversi regimi dallo stesso soggetto e con la stessa finalità. </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38791830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544530" y="1223487"/>
            <a:ext cx="10412228" cy="3370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fontAlgn="base">
              <a:lnSpc>
                <a:spcPct val="150000"/>
              </a:lnSpc>
            </a:pPr>
            <a:r>
              <a:rPr lang="it-IT" sz="2600" b="1" dirty="0">
                <a:solidFill>
                  <a:srgbClr val="FF0000"/>
                </a:solidFill>
                <a:latin typeface="Garamond" panose="02020404030301010803" pitchFamily="18" charset="0"/>
                <a:cs typeface="Arial" panose="020B0604020202020204" pitchFamily="34" charset="0"/>
              </a:rPr>
              <a:t>NOTA PROT. N. 76511/RU DEL 16 MARZO 2021</a:t>
            </a:r>
          </a:p>
          <a:p>
            <a:pPr algn="ctr"/>
            <a:r>
              <a:rPr lang="it-IT" sz="2600" b="1" dirty="0">
                <a:solidFill>
                  <a:srgbClr val="FF0000"/>
                </a:solidFill>
                <a:latin typeface="Garamond" panose="02020404030301010803" pitchFamily="18" charset="0"/>
                <a:cs typeface="Arial" panose="020B0604020202020204" pitchFamily="34" charset="0"/>
              </a:rPr>
              <a:t>(DIVERSO SOGGETTO – DIVERSA FINALITA’)</a:t>
            </a:r>
          </a:p>
          <a:p>
            <a:pPr algn="l"/>
            <a:endParaRPr lang="it-IT" sz="1800" b="0" i="0" u="none" strike="noStrike" baseline="0" dirty="0">
              <a:solidFill>
                <a:srgbClr val="000000"/>
              </a:solidFill>
              <a:latin typeface="Garamond" panose="02020404030301010803" pitchFamily="18" charset="0"/>
            </a:endParaRPr>
          </a:p>
          <a:p>
            <a:pPr algn="just"/>
            <a:r>
              <a:rPr lang="it-IT" sz="1800" b="0" i="0" u="none" strike="noStrike" baseline="0" dirty="0">
                <a:solidFill>
                  <a:srgbClr val="000000"/>
                </a:solidFill>
                <a:latin typeface="Garamond" panose="02020404030301010803" pitchFamily="18" charset="0"/>
              </a:rPr>
              <a:t> </a:t>
            </a:r>
            <a:r>
              <a:rPr lang="it-IT" sz="2600" b="1" u="sng" dirty="0">
                <a:solidFill>
                  <a:srgbClr val="FF0000"/>
                </a:solidFill>
                <a:latin typeface="Garamond" panose="02020404030301010803" pitchFamily="18" charset="0"/>
                <a:cs typeface="Arial" panose="020B0604020202020204" pitchFamily="34" charset="0"/>
              </a:rPr>
              <a:t>Nel caso delle imbarcazioni private</a:t>
            </a:r>
            <a:r>
              <a:rPr lang="it-IT" sz="2600" b="1" dirty="0">
                <a:solidFill>
                  <a:srgbClr val="FF0000"/>
                </a:solidFill>
                <a:latin typeface="Garamond" panose="02020404030301010803" pitchFamily="18" charset="0"/>
                <a:cs typeface="Arial" panose="020B0604020202020204" pitchFamily="34" charset="0"/>
              </a:rPr>
              <a:t>, normalmente, il bene viene vincolato al regime di ammissione temporanea dal titolare della stessa mentre il regime di perfezionamento viene in genere richiesto dal cantiere che svolge la lavorazione e la successiva fase di ammissione temporanea è di nuovo in capo al titolare dell’imbarcazione. </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143158353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544530" y="1223487"/>
            <a:ext cx="10412228" cy="377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fontAlgn="base">
              <a:lnSpc>
                <a:spcPct val="150000"/>
              </a:lnSpc>
            </a:pPr>
            <a:r>
              <a:rPr lang="it-IT" sz="2600" b="1" dirty="0">
                <a:solidFill>
                  <a:srgbClr val="FF0000"/>
                </a:solidFill>
                <a:latin typeface="Garamond" panose="02020404030301010803" pitchFamily="18" charset="0"/>
                <a:cs typeface="Arial" panose="020B0604020202020204" pitchFamily="34" charset="0"/>
              </a:rPr>
              <a:t>NOTA PROT. N. 76511/RU DEL 16 MARZO 2021</a:t>
            </a:r>
          </a:p>
          <a:p>
            <a:pPr algn="ctr"/>
            <a:r>
              <a:rPr lang="it-IT" sz="2600" b="1" dirty="0">
                <a:solidFill>
                  <a:srgbClr val="FF0000"/>
                </a:solidFill>
                <a:latin typeface="Garamond" panose="02020404030301010803" pitchFamily="18" charset="0"/>
                <a:cs typeface="Arial" panose="020B0604020202020204" pitchFamily="34" charset="0"/>
              </a:rPr>
              <a:t>(DIVERSO SOGGETTO – DIVERSA FINALITA’)</a:t>
            </a:r>
          </a:p>
          <a:p>
            <a:pPr algn="l"/>
            <a:endParaRPr lang="it-IT" sz="1800" b="0" i="0" u="none" strike="noStrike" baseline="0" dirty="0">
              <a:solidFill>
                <a:srgbClr val="000000"/>
              </a:solidFill>
              <a:latin typeface="Garamond" panose="02020404030301010803" pitchFamily="18" charset="0"/>
            </a:endParaRPr>
          </a:p>
          <a:p>
            <a:pPr algn="just"/>
            <a:r>
              <a:rPr lang="it-IT" sz="2600" b="1" dirty="0">
                <a:solidFill>
                  <a:srgbClr val="FF0000"/>
                </a:solidFill>
                <a:latin typeface="Garamond" panose="02020404030301010803" pitchFamily="18" charset="0"/>
                <a:cs typeface="Arial" panose="020B0604020202020204" pitchFamily="34" charset="0"/>
              </a:rPr>
              <a:t>Quando si realizza la situazione sopra descritta, i soggetti che hanno la titolarità dei regimi relativi allo stesso bene sono diversi e anche la finalità per cui il bene viene vincolato ai due regimi non è la stessa, per cui non ricorrono le condizioni previste dall’art. 251 sopra citato per cumulare i periodi relativi ai diversi regimi. </a:t>
            </a:r>
          </a:p>
          <a:p>
            <a:pPr algn="just"/>
            <a:r>
              <a:rPr lang="it-IT" sz="2600" b="1" dirty="0">
                <a:solidFill>
                  <a:srgbClr val="FF0000"/>
                </a:solidFill>
                <a:latin typeface="Garamond" panose="02020404030301010803" pitchFamily="18" charset="0"/>
                <a:cs typeface="Arial" panose="020B0604020202020204" pitchFamily="34" charset="0"/>
              </a:rPr>
              <a:t> </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215622098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544530" y="1223487"/>
            <a:ext cx="10412228" cy="3524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fontAlgn="base">
              <a:lnSpc>
                <a:spcPct val="150000"/>
              </a:lnSpc>
            </a:pPr>
            <a:r>
              <a:rPr lang="it-IT" sz="2600" b="1" dirty="0">
                <a:solidFill>
                  <a:srgbClr val="FF0000"/>
                </a:solidFill>
                <a:latin typeface="Garamond" panose="02020404030301010803" pitchFamily="18" charset="0"/>
                <a:cs typeface="Arial" panose="020B0604020202020204" pitchFamily="34" charset="0"/>
              </a:rPr>
              <a:t>NOTA PROT. N. 76511/RU DEL 16 MARZO 2021</a:t>
            </a:r>
          </a:p>
          <a:p>
            <a:pPr algn="ctr"/>
            <a:r>
              <a:rPr lang="it-IT" sz="2600" b="1" dirty="0">
                <a:solidFill>
                  <a:srgbClr val="FF0000"/>
                </a:solidFill>
                <a:latin typeface="Garamond" panose="02020404030301010803" pitchFamily="18" charset="0"/>
                <a:cs typeface="Arial" panose="020B0604020202020204" pitchFamily="34" charset="0"/>
              </a:rPr>
              <a:t>(DIVERSO SOGGETTO – DIVERSA FINALITA’)</a:t>
            </a:r>
          </a:p>
          <a:p>
            <a:pPr algn="l"/>
            <a:endParaRPr lang="it-IT" sz="2600" b="1" dirty="0">
              <a:solidFill>
                <a:srgbClr val="FF0000"/>
              </a:solidFill>
              <a:latin typeface="Garamond" panose="02020404030301010803" pitchFamily="18" charset="0"/>
              <a:cs typeface="Arial" panose="020B0604020202020204" pitchFamily="34" charset="0"/>
            </a:endParaRPr>
          </a:p>
          <a:p>
            <a:pPr algn="l"/>
            <a:endParaRPr lang="it-IT" sz="1800" b="0" i="0" u="none" strike="noStrike" baseline="0" dirty="0">
              <a:solidFill>
                <a:srgbClr val="000000"/>
              </a:solidFill>
              <a:latin typeface="Garamond" panose="02020404030301010803" pitchFamily="18" charset="0"/>
            </a:endParaRPr>
          </a:p>
          <a:p>
            <a:pPr algn="just"/>
            <a:r>
              <a:rPr lang="it-IT" sz="2600" b="1" dirty="0">
                <a:solidFill>
                  <a:srgbClr val="FF0000"/>
                </a:solidFill>
                <a:latin typeface="Garamond" panose="02020404030301010803" pitchFamily="18" charset="0"/>
                <a:cs typeface="Arial" panose="020B0604020202020204" pitchFamily="34" charset="0"/>
              </a:rPr>
              <a:t>Dovranno invece essere cumulati i due periodi in cui l’imbarcazione è vincolata al regime di ammissione temporanea da parte del medesimo soggetto. </a:t>
            </a:r>
          </a:p>
          <a:p>
            <a:endParaRPr lang="it-IT" sz="1800" b="0" i="0" u="none" strike="noStrike" baseline="0" dirty="0">
              <a:latin typeface="Garamond" panose="02020404030301010803" pitchFamily="18" charset="0"/>
            </a:endParaRPr>
          </a:p>
          <a:p>
            <a:r>
              <a:rPr lang="it-IT" sz="1800" b="0" i="0" u="none" strike="noStrike" baseline="0" dirty="0">
                <a:latin typeface="Garamond" panose="02020404030301010803" pitchFamily="18" charset="0"/>
              </a:rPr>
              <a:t> </a:t>
            </a:r>
            <a:r>
              <a:rPr lang="it-IT" sz="1800" b="1" i="0" u="none" strike="noStrike" baseline="0" dirty="0">
                <a:latin typeface="Courier Std"/>
              </a:rPr>
              <a:t>ADM.DGDR0043.REGISTRO UFFICIALE.0010090.16-03-2021-I </a:t>
            </a:r>
            <a:endParaRPr lang="it-IT" sz="2600" b="1" dirty="0">
              <a:solidFill>
                <a:srgbClr val="FF0000"/>
              </a:solidFill>
              <a:latin typeface="Garamond" panose="02020404030301010803" pitchFamily="18" charset="0"/>
              <a:cs typeface="Arial" panose="020B0604020202020204" pitchFamily="34" charset="0"/>
            </a:endParaRP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161392083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544530" y="1048829"/>
            <a:ext cx="10412228" cy="4570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fontAlgn="base">
              <a:lnSpc>
                <a:spcPct val="150000"/>
              </a:lnSpc>
            </a:pPr>
            <a:r>
              <a:rPr lang="it-IT" sz="2600" b="1" dirty="0">
                <a:solidFill>
                  <a:srgbClr val="FF0000"/>
                </a:solidFill>
                <a:latin typeface="Garamond" panose="02020404030301010803" pitchFamily="18" charset="0"/>
                <a:cs typeface="Arial" panose="020B0604020202020204" pitchFamily="34" charset="0"/>
              </a:rPr>
              <a:t>NOTA PROT. N. 76511/RU DEL 16 MARZO 2021</a:t>
            </a:r>
          </a:p>
          <a:p>
            <a:pPr algn="ctr"/>
            <a:r>
              <a:rPr lang="it-IT" sz="2600" b="1" dirty="0">
                <a:solidFill>
                  <a:srgbClr val="FF0000"/>
                </a:solidFill>
                <a:latin typeface="Garamond" panose="02020404030301010803" pitchFamily="18" charset="0"/>
                <a:cs typeface="Arial" panose="020B0604020202020204" pitchFamily="34" charset="0"/>
              </a:rPr>
              <a:t>TIPOLOGIA DI LAVORAZIONE</a:t>
            </a:r>
          </a:p>
          <a:p>
            <a:pPr algn="ctr"/>
            <a:endParaRPr lang="it-IT" sz="2600" b="1" dirty="0">
              <a:solidFill>
                <a:srgbClr val="FF0000"/>
              </a:solidFill>
              <a:latin typeface="Garamond" panose="02020404030301010803" pitchFamily="18" charset="0"/>
              <a:cs typeface="Arial" panose="020B0604020202020204" pitchFamily="34" charset="0"/>
            </a:endParaRPr>
          </a:p>
          <a:p>
            <a:pPr algn="just"/>
            <a:r>
              <a:rPr lang="it-IT" sz="2600" b="1" dirty="0">
                <a:solidFill>
                  <a:srgbClr val="FF0000"/>
                </a:solidFill>
                <a:latin typeface="Garamond" panose="02020404030301010803" pitchFamily="18" charset="0"/>
                <a:cs typeface="Arial" panose="020B0604020202020204" pitchFamily="34" charset="0"/>
              </a:rPr>
              <a:t>Si ricorda che il vincolo al regime di perfezionamento attivo per i mezzi di trasporto già vincolati al regime di ammissione temporanea deve essere richiesto per svolgere delle </a:t>
            </a:r>
            <a:r>
              <a:rPr lang="it-IT" sz="2600" b="1" u="sng" dirty="0">
                <a:solidFill>
                  <a:srgbClr val="FF0000"/>
                </a:solidFill>
                <a:latin typeface="Garamond" panose="02020404030301010803" pitchFamily="18" charset="0"/>
                <a:cs typeface="Arial" panose="020B0604020202020204" pitchFamily="34" charset="0"/>
              </a:rPr>
              <a:t>lavorazioni </a:t>
            </a:r>
            <a:r>
              <a:rPr lang="it-IT" sz="2600" b="1" u="sng" dirty="0" smtClean="0">
                <a:solidFill>
                  <a:srgbClr val="FF0000"/>
                </a:solidFill>
                <a:latin typeface="Garamond" panose="02020404030301010803" pitchFamily="18" charset="0"/>
                <a:cs typeface="Arial" panose="020B0604020202020204" pitchFamily="34" charset="0"/>
              </a:rPr>
              <a:t>sostanziali</a:t>
            </a:r>
            <a:r>
              <a:rPr lang="it-IT" sz="2600" b="1" dirty="0" smtClean="0">
                <a:solidFill>
                  <a:srgbClr val="FF0000"/>
                </a:solidFill>
                <a:latin typeface="Garamond" panose="02020404030301010803" pitchFamily="18" charset="0"/>
                <a:cs typeface="Arial" panose="020B0604020202020204" pitchFamily="34" charset="0"/>
              </a:rPr>
              <a:t>, finalizzate </a:t>
            </a:r>
            <a:r>
              <a:rPr lang="it-IT" sz="2600" b="1" dirty="0">
                <a:solidFill>
                  <a:srgbClr val="FF0000"/>
                </a:solidFill>
                <a:latin typeface="Garamond" panose="02020404030301010803" pitchFamily="18" charset="0"/>
                <a:cs typeface="Arial" panose="020B0604020202020204" pitchFamily="34" charset="0"/>
              </a:rPr>
              <a:t>a modificare il mezzo di trasporto migliorando le performance dello stesso e quindi anche il suo </a:t>
            </a:r>
            <a:r>
              <a:rPr lang="it-IT" sz="2600" b="1" dirty="0" smtClean="0">
                <a:solidFill>
                  <a:srgbClr val="FF0000"/>
                </a:solidFill>
                <a:latin typeface="Garamond" panose="02020404030301010803" pitchFamily="18" charset="0"/>
                <a:cs typeface="Arial" panose="020B0604020202020204" pitchFamily="34" charset="0"/>
              </a:rPr>
              <a:t>valore. </a:t>
            </a:r>
          </a:p>
          <a:p>
            <a:pPr algn="just"/>
            <a:r>
              <a:rPr lang="it-IT" sz="2600" b="1" dirty="0" smtClean="0">
                <a:solidFill>
                  <a:srgbClr val="FF0000"/>
                </a:solidFill>
                <a:latin typeface="Garamond" panose="02020404030301010803" pitchFamily="18" charset="0"/>
                <a:cs typeface="Arial" panose="020B0604020202020204" pitchFamily="34" charset="0"/>
              </a:rPr>
              <a:t>Le operazioni </a:t>
            </a:r>
            <a:r>
              <a:rPr lang="it-IT" sz="2600" b="1" dirty="0">
                <a:solidFill>
                  <a:srgbClr val="FF0000"/>
                </a:solidFill>
                <a:latin typeface="Garamond" panose="02020404030301010803" pitchFamily="18" charset="0"/>
                <a:cs typeface="Arial" panose="020B0604020202020204" pitchFamily="34" charset="0"/>
              </a:rPr>
              <a:t>di </a:t>
            </a:r>
            <a:r>
              <a:rPr lang="it-IT" sz="2600" b="1" u="sng" dirty="0">
                <a:solidFill>
                  <a:srgbClr val="FF0000"/>
                </a:solidFill>
                <a:latin typeface="Garamond" panose="02020404030301010803" pitchFamily="18" charset="0"/>
                <a:cs typeface="Arial" panose="020B0604020202020204" pitchFamily="34" charset="0"/>
              </a:rPr>
              <a:t>manutenzione </a:t>
            </a:r>
            <a:r>
              <a:rPr lang="it-IT" sz="2600" b="1" u="sng" dirty="0" smtClean="0">
                <a:solidFill>
                  <a:srgbClr val="FF0000"/>
                </a:solidFill>
                <a:latin typeface="Garamond" panose="02020404030301010803" pitchFamily="18" charset="0"/>
                <a:cs typeface="Arial" panose="020B0604020202020204" pitchFamily="34" charset="0"/>
              </a:rPr>
              <a:t>ordinaria</a:t>
            </a:r>
            <a:r>
              <a:rPr lang="it-IT" sz="2600" b="1" dirty="0" smtClean="0">
                <a:solidFill>
                  <a:srgbClr val="FF0000"/>
                </a:solidFill>
                <a:latin typeface="Garamond" panose="02020404030301010803" pitchFamily="18" charset="0"/>
                <a:cs typeface="Arial" panose="020B0604020202020204" pitchFamily="34" charset="0"/>
              </a:rPr>
              <a:t> devono «invece» essere </a:t>
            </a:r>
            <a:r>
              <a:rPr lang="it-IT" sz="2600" b="1" dirty="0">
                <a:solidFill>
                  <a:srgbClr val="FF0000"/>
                </a:solidFill>
                <a:latin typeface="Garamond" panose="02020404030301010803" pitchFamily="18" charset="0"/>
                <a:cs typeface="Arial" panose="020B0604020202020204" pitchFamily="34" charset="0"/>
              </a:rPr>
              <a:t>effettuate in regime di ammissione temporanea.</a:t>
            </a:r>
          </a:p>
          <a:p>
            <a:pPr algn="just"/>
            <a:r>
              <a:rPr lang="it-IT" sz="1800" b="1" i="0" u="none" strike="noStrike" baseline="0" dirty="0">
                <a:latin typeface="Courier Std"/>
              </a:rPr>
              <a:t>ADM.DGDR0043.REGISTRO UFFICIALE.0010090.16-03-2021-I </a:t>
            </a:r>
            <a:endParaRPr lang="it-IT" sz="2600" b="1" dirty="0">
              <a:solidFill>
                <a:srgbClr val="FF0000"/>
              </a:solidFill>
              <a:latin typeface="Garamond" panose="02020404030301010803" pitchFamily="18" charset="0"/>
              <a:cs typeface="Arial" panose="020B0604020202020204" pitchFamily="34" charset="0"/>
            </a:endParaRP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a:xfrm>
            <a:off x="476914" y="6228489"/>
            <a:ext cx="8644320" cy="365125"/>
          </a:xfrm>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182451990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648136"/>
            <a:ext cx="9551470" cy="5437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fontAlgn="base">
              <a:lnSpc>
                <a:spcPct val="150000"/>
              </a:lnSpc>
            </a:pPr>
            <a:r>
              <a:rPr lang="it-IT" sz="2600" b="1" dirty="0">
                <a:solidFill>
                  <a:srgbClr val="002060"/>
                </a:solidFill>
                <a:latin typeface="Garamond" panose="02020404030301010803" pitchFamily="18" charset="0"/>
                <a:cs typeface="Arial" panose="020B0604020202020204" pitchFamily="34" charset="0"/>
              </a:rPr>
              <a:t>IL PERFEZIONAMENTO ATTIVO </a:t>
            </a:r>
          </a:p>
          <a:p>
            <a:pPr algn="ctr" fontAlgn="base">
              <a:lnSpc>
                <a:spcPct val="150000"/>
              </a:lnSpc>
            </a:pPr>
            <a:r>
              <a:rPr lang="it-IT" sz="2600" b="1" dirty="0">
                <a:solidFill>
                  <a:srgbClr val="002060"/>
                </a:solidFill>
                <a:latin typeface="Garamond" panose="02020404030301010803" pitchFamily="18" charset="0"/>
                <a:cs typeface="Arial" panose="020B0604020202020204" pitchFamily="34" charset="0"/>
              </a:rPr>
              <a:t>(Art. 210, paragrafo 1, lett. d) del Reg. (UE) n. 952/2013 (CDU)</a:t>
            </a:r>
          </a:p>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Il regime del perfezionamento attivo, facente parte dei regimi speciali, consente di introdurre nel territorio doganale unionale (comprese le acque territoriali) unità da diporto extra unionali in esonero totale dal pagamento dei diritti doganali per effettuare una o più operazioni di lavorazione/refitting senza il pagamento dei diritti di confine (e nel caso specifico senza il pagamento dell’IVA).</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169233999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223487"/>
            <a:ext cx="9551470" cy="3036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A partire dal 2 ottobre 2017, le domande di autorizzazione al perfezionamento attivo devono essere inoltrate sul portale ‘Eu Trade Portal’ tramite il Customs </a:t>
            </a:r>
            <a:r>
              <a:rPr lang="it-IT" sz="2600" b="1" dirty="0" err="1">
                <a:solidFill>
                  <a:srgbClr val="002060"/>
                </a:solidFill>
                <a:latin typeface="Garamond" panose="02020404030301010803" pitchFamily="18" charset="0"/>
                <a:cs typeface="Arial" panose="020B0604020202020204" pitchFamily="34" charset="0"/>
              </a:rPr>
              <a:t>Decisions</a:t>
            </a:r>
            <a:r>
              <a:rPr lang="it-IT" sz="2600" b="1" dirty="0">
                <a:solidFill>
                  <a:srgbClr val="002060"/>
                </a:solidFill>
                <a:latin typeface="Garamond" panose="02020404030301010803" pitchFamily="18" charset="0"/>
                <a:cs typeface="Arial" panose="020B0604020202020204" pitchFamily="34" charset="0"/>
              </a:rPr>
              <a:t> System (CDS), codice IPO (Vedasi circolare Agenzia delle dogane e dei monopoli n. 1/D - 31 gennaio 2018 – prot.n. 138154/RU).</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229272012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xmlns="" id="{0D38D35D-2F4C-404B-8BE8-8FED6F153696}"/>
              </a:ext>
            </a:extLst>
          </p:cNvPr>
          <p:cNvSpPr txBox="1">
            <a:spLocks noChangeArrowheads="1"/>
          </p:cNvSpPr>
          <p:nvPr/>
        </p:nvSpPr>
        <p:spPr bwMode="auto">
          <a:xfrm>
            <a:off x="1405288" y="1223487"/>
            <a:ext cx="9551470" cy="3036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In particolare, l’autorizzazione è concessa esclusivamente alle persone che:</a:t>
            </a:r>
          </a:p>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	sono stabilite nel territorio doganale dell'Unione;</a:t>
            </a:r>
          </a:p>
          <a:p>
            <a:pPr algn="just" fontAlgn="base">
              <a:lnSpc>
                <a:spcPct val="150000"/>
              </a:lnSpc>
            </a:pPr>
            <a:r>
              <a:rPr lang="it-IT" sz="2600" b="1" dirty="0">
                <a:solidFill>
                  <a:srgbClr val="002060"/>
                </a:solidFill>
                <a:latin typeface="Garamond" panose="02020404030301010803" pitchFamily="18" charset="0"/>
                <a:cs typeface="Arial" panose="020B0604020202020204" pitchFamily="34" charset="0"/>
              </a:rPr>
              <a:t>—	offrono tutte le necessarie garanzie di un ordinato svolgimento delle operazioni;</a:t>
            </a:r>
          </a:p>
        </p:txBody>
      </p:sp>
      <p:sp>
        <p:nvSpPr>
          <p:cNvPr id="3" name="Segnaposto data 2">
            <a:extLst>
              <a:ext uri="{FF2B5EF4-FFF2-40B4-BE49-F238E27FC236}">
                <a16:creationId xmlns:a16="http://schemas.microsoft.com/office/drawing/2014/main" xmlns="" id="{8C2706D2-94DF-4470-A20F-35DC80CC4120}"/>
              </a:ext>
            </a:extLst>
          </p:cNvPr>
          <p:cNvSpPr>
            <a:spLocks noGrp="1"/>
          </p:cNvSpPr>
          <p:nvPr>
            <p:ph type="dt" sz="half" idx="10"/>
          </p:nvPr>
        </p:nvSpPr>
        <p:spPr/>
        <p:txBody>
          <a:bodyPr/>
          <a:lstStyle/>
          <a:p>
            <a:r>
              <a:rPr lang="it-IT"/>
              <a:t>30/09/2021</a:t>
            </a:r>
            <a:endParaRPr lang="en-US" dirty="0"/>
          </a:p>
        </p:txBody>
      </p:sp>
      <p:sp>
        <p:nvSpPr>
          <p:cNvPr id="4" name="Segnaposto piè di pagina 3">
            <a:extLst>
              <a:ext uri="{FF2B5EF4-FFF2-40B4-BE49-F238E27FC236}">
                <a16:creationId xmlns:a16="http://schemas.microsoft.com/office/drawing/2014/main" xmlns="" id="{D949895C-91DB-4010-93A4-578037887766}"/>
              </a:ext>
            </a:extLst>
          </p:cNvPr>
          <p:cNvSpPr>
            <a:spLocks noGrp="1"/>
          </p:cNvSpPr>
          <p:nvPr>
            <p:ph type="ftr" sz="quarter" idx="11"/>
          </p:nvPr>
        </p:nvSpPr>
        <p:spPr/>
        <p:txBody>
          <a:bodyPr/>
          <a:lstStyle/>
          <a:p>
            <a:r>
              <a:rPr lang="it-IT">
                <a:latin typeface="Garamond" panose="02020404030301010803" pitchFamily="18" charset="0"/>
              </a:rPr>
              <a:t>AGENZIA DELLE DOGANE E DEI MONOPOLI – La posizione doganale delle unità da diporto unionali ed extraunionali  </a:t>
            </a:r>
            <a:endParaRPr lang="en-US" dirty="0">
              <a:latin typeface="Garamond" panose="02020404030301010803" pitchFamily="18" charset="0"/>
            </a:endParaRPr>
          </a:p>
        </p:txBody>
      </p:sp>
    </p:spTree>
    <p:extLst>
      <p:ext uri="{BB962C8B-B14F-4D97-AF65-F5344CB8AC3E}">
        <p14:creationId xmlns:p14="http://schemas.microsoft.com/office/powerpoint/2010/main" val="80014861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STSLIDEVIEWED" val="259,5,Slide4"/>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tazione">
  <a:themeElements>
    <a:clrScheme name="Personalizzato 6">
      <a:dk1>
        <a:srgbClr val="003399"/>
      </a:dk1>
      <a:lt1>
        <a:sysClr val="window" lastClr="FFFFFF"/>
      </a:lt1>
      <a:dk2>
        <a:srgbClr val="FFFFFF"/>
      </a:dk2>
      <a:lt2>
        <a:srgbClr val="636363"/>
      </a:lt2>
      <a:accent1>
        <a:srgbClr val="003399"/>
      </a:accent1>
      <a:accent2>
        <a:srgbClr val="6886C4"/>
      </a:accent2>
      <a:accent3>
        <a:srgbClr val="AEBFE0"/>
      </a:accent3>
      <a:accent4>
        <a:srgbClr val="EFB251"/>
      </a:accent4>
      <a:accent5>
        <a:srgbClr val="EF755F"/>
      </a:accent5>
      <a:accent6>
        <a:srgbClr val="ED515C"/>
      </a:accent6>
      <a:hlink>
        <a:srgbClr val="8F8F8F"/>
      </a:hlink>
      <a:folHlink>
        <a:srgbClr val="A5A5A5"/>
      </a:folHlink>
    </a:clrScheme>
    <a:fontScheme name="Magneti Marelli">
      <a:majorFont>
        <a:latin typeface="Arial"/>
        <a:ea typeface=""/>
        <a:cs typeface=""/>
      </a:majorFont>
      <a:minorFont>
        <a:latin typeface="Arial"/>
        <a:ea typeface=""/>
        <a:cs typeface=""/>
      </a:minorFont>
    </a:fontScheme>
    <a:fmtScheme name="Citazion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Personalizzato 6">
    <a:dk1>
      <a:srgbClr val="003399"/>
    </a:dk1>
    <a:lt1>
      <a:sysClr val="window" lastClr="FFFFFF"/>
    </a:lt1>
    <a:dk2>
      <a:srgbClr val="FFFFFF"/>
    </a:dk2>
    <a:lt2>
      <a:srgbClr val="636363"/>
    </a:lt2>
    <a:accent1>
      <a:srgbClr val="003399"/>
    </a:accent1>
    <a:accent2>
      <a:srgbClr val="6886C4"/>
    </a:accent2>
    <a:accent3>
      <a:srgbClr val="AEBFE0"/>
    </a:accent3>
    <a:accent4>
      <a:srgbClr val="EFB251"/>
    </a:accent4>
    <a:accent5>
      <a:srgbClr val="EF755F"/>
    </a:accent5>
    <a:accent6>
      <a:srgbClr val="ED515C"/>
    </a:accent6>
    <a:hlink>
      <a:srgbClr val="8F8F8F"/>
    </a:hlink>
    <a:folHlink>
      <a:srgbClr val="A5A5A5"/>
    </a:folHlink>
  </a:clrScheme>
</a:themeOverride>
</file>

<file path=docProps/app.xml><?xml version="1.0" encoding="utf-8"?>
<Properties xmlns="http://schemas.openxmlformats.org/officeDocument/2006/extended-properties" xmlns:vt="http://schemas.openxmlformats.org/officeDocument/2006/docPropsVTypes">
  <Template/>
  <TotalTime>2787</TotalTime>
  <Words>7627</Words>
  <Application>Microsoft Office PowerPoint</Application>
  <PresentationFormat>Widescreen</PresentationFormat>
  <Paragraphs>619</Paragraphs>
  <Slides>118</Slides>
  <Notes>0</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118</vt:i4>
      </vt:variant>
    </vt:vector>
  </HeadingPairs>
  <TitlesOfParts>
    <vt:vector size="128" baseType="lpstr">
      <vt:lpstr>Microsoft YaHei</vt:lpstr>
      <vt:lpstr>Arial</vt:lpstr>
      <vt:lpstr>Arial MT</vt:lpstr>
      <vt:lpstr>Calibri</vt:lpstr>
      <vt:lpstr>Courier Std</vt:lpstr>
      <vt:lpstr>Garamond</vt:lpstr>
      <vt:lpstr>Helvetica LT Std Cond</vt:lpstr>
      <vt:lpstr>Times New Roman</vt:lpstr>
      <vt:lpstr>Wingdings 2</vt:lpstr>
      <vt:lpstr>Citazione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enrico;m@p</dc:creator>
  <cp:lastModifiedBy>RIMICCI ELISABETTA</cp:lastModifiedBy>
  <cp:revision>623</cp:revision>
  <cp:lastPrinted>2021-09-29T11:59:54Z</cp:lastPrinted>
  <dcterms:created xsi:type="dcterms:W3CDTF">2018-03-06T13:17:14Z</dcterms:created>
  <dcterms:modified xsi:type="dcterms:W3CDTF">2021-10-06T10:39:10Z</dcterms:modified>
</cp:coreProperties>
</file>